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54"/>
  </p:notesMasterIdLst>
  <p:sldIdLst>
    <p:sldId id="383" r:id="rId2"/>
    <p:sldId id="288" r:id="rId3"/>
    <p:sldId id="322" r:id="rId4"/>
    <p:sldId id="330" r:id="rId5"/>
    <p:sldId id="304" r:id="rId6"/>
    <p:sldId id="363" r:id="rId7"/>
    <p:sldId id="361" r:id="rId8"/>
    <p:sldId id="335" r:id="rId9"/>
    <p:sldId id="340" r:id="rId10"/>
    <p:sldId id="365" r:id="rId11"/>
    <p:sldId id="345" r:id="rId12"/>
    <p:sldId id="333" r:id="rId13"/>
    <p:sldId id="298" r:id="rId14"/>
    <p:sldId id="331" r:id="rId15"/>
    <p:sldId id="347" r:id="rId16"/>
    <p:sldId id="353" r:id="rId17"/>
    <p:sldId id="368" r:id="rId18"/>
    <p:sldId id="387" r:id="rId19"/>
    <p:sldId id="386" r:id="rId20"/>
    <p:sldId id="384" r:id="rId21"/>
    <p:sldId id="332" r:id="rId22"/>
    <p:sldId id="385" r:id="rId23"/>
    <p:sldId id="391" r:id="rId24"/>
    <p:sldId id="388" r:id="rId25"/>
    <p:sldId id="390" r:id="rId26"/>
    <p:sldId id="389" r:id="rId27"/>
    <p:sldId id="334" r:id="rId28"/>
    <p:sldId id="336" r:id="rId29"/>
    <p:sldId id="360" r:id="rId30"/>
    <p:sldId id="364" r:id="rId31"/>
    <p:sldId id="378" r:id="rId32"/>
    <p:sldId id="352" r:id="rId33"/>
    <p:sldId id="369" r:id="rId34"/>
    <p:sldId id="351" r:id="rId35"/>
    <p:sldId id="372" r:id="rId36"/>
    <p:sldId id="371" r:id="rId37"/>
    <p:sldId id="375" r:id="rId38"/>
    <p:sldId id="370" r:id="rId39"/>
    <p:sldId id="379" r:id="rId40"/>
    <p:sldId id="374" r:id="rId41"/>
    <p:sldId id="356" r:id="rId42"/>
    <p:sldId id="358" r:id="rId43"/>
    <p:sldId id="357" r:id="rId44"/>
    <p:sldId id="362" r:id="rId45"/>
    <p:sldId id="338" r:id="rId46"/>
    <p:sldId id="321" r:id="rId47"/>
    <p:sldId id="359" r:id="rId48"/>
    <p:sldId id="377" r:id="rId49"/>
    <p:sldId id="376" r:id="rId50"/>
    <p:sldId id="323" r:id="rId51"/>
    <p:sldId id="382" r:id="rId52"/>
    <p:sldId id="380" r:id="rId5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CC3300"/>
    <a:srgbClr val="33CC33"/>
    <a:srgbClr val="00CC00"/>
    <a:srgbClr val="008000"/>
    <a:srgbClr val="3333FF"/>
    <a:srgbClr val="FF3399"/>
    <a:srgbClr val="FFCC66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2" autoAdjust="0"/>
    <p:restoredTop sz="99702" autoAdjust="0"/>
  </p:normalViewPr>
  <p:slideViewPr>
    <p:cSldViewPr>
      <p:cViewPr varScale="1">
        <p:scale>
          <a:sx n="70" d="100"/>
          <a:sy n="70" d="100"/>
        </p:scale>
        <p:origin x="1552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8DF25D-1304-4F65-BA7C-5F754E00091B}" type="datetimeFigureOut">
              <a:rPr lang="cs-CZ"/>
              <a:pPr>
                <a:defRPr/>
              </a:pPr>
              <a:t>06.10.2021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CAC927F-9129-45F9-9FF9-9BBF63B22A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923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B922-8CAE-4CF6-845B-892D161203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CEADA-C7B5-44A0-BBDF-87685913F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71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D2C8-2A34-4B3C-B999-486AE4C29F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09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D12A-C2AA-4D61-9AE1-C8378C60C3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62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D991-FD93-46B2-8B53-91DD17A919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57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6C20F-56D7-425F-A18D-7B481815BF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8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DFA2-234E-4B3D-B081-AB36577754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4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BA0D8-68C5-4E78-A094-FFA0ABBEEC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38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1057-C6E0-406A-A2D4-C6EA64B0A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04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7AED2-4DB0-4184-B4F3-2D90456EE1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1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FBA37-3B49-4D07-A31B-EF3DD5D3F1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45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0748219-8EE0-4AC5-A67E-B6228EE476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lujemefotografii.cz/7-stupnu-vyvoje-fotograf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37.xml"/><Relationship Id="rId7" Type="http://schemas.openxmlformats.org/officeDocument/2006/relationships/slide" Target="slide38.xml"/><Relationship Id="rId12" Type="http://schemas.openxmlformats.org/officeDocument/2006/relationships/slide" Target="slide2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11" Type="http://schemas.openxmlformats.org/officeDocument/2006/relationships/image" Target="../media/image16.jpeg"/><Relationship Id="rId5" Type="http://schemas.openxmlformats.org/officeDocument/2006/relationships/slide" Target="slide30.xml"/><Relationship Id="rId10" Type="http://schemas.openxmlformats.org/officeDocument/2006/relationships/image" Target="../media/image15.jpeg"/><Relationship Id="rId4" Type="http://schemas.openxmlformats.org/officeDocument/2006/relationships/slide" Target="slide31.xml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slide" Target="slide2.xml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kolo.tode.cz/Uvod/" TargetMode="External"/><Relationship Id="rId5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fotozenky.cz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fotozenky.cz/inpage/fotokurz-mendelu-js20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mailto:prokopova@ped.muni.cz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kamil.profitux.cz/" TargetMode="External"/><Relationship Id="rId13" Type="http://schemas.openxmlformats.org/officeDocument/2006/relationships/hyperlink" Target="https://www.fotozenky.cz/" TargetMode="External"/><Relationship Id="rId3" Type="http://schemas.openxmlformats.org/officeDocument/2006/relationships/hyperlink" Target="http://www.birgus.com/galerie" TargetMode="External"/><Relationship Id="rId7" Type="http://schemas.openxmlformats.org/officeDocument/2006/relationships/hyperlink" Target="http://www.sudek-atelier.cz/cz/archiv-vystav/emila-medkova.html" TargetMode="External"/><Relationship Id="rId12" Type="http://schemas.openxmlformats.org/officeDocument/2006/relationships/hyperlink" Target="http://okolo.tode.cz/Uvod/" TargetMode="External"/><Relationship Id="rId2" Type="http://schemas.openxmlformats.org/officeDocument/2006/relationships/hyperlink" Target="http://pro.magnumphotos.com/C.aspx?VP3=SearchResult&amp;VBID=2K1HZO66M5LL99&amp;SMLS=1&amp;RW=1184&amp;RH=5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sabart.org/person/3024" TargetMode="External"/><Relationship Id="rId11" Type="http://schemas.openxmlformats.org/officeDocument/2006/relationships/hyperlink" Target="http://www.techradar.com/how-to/photography-video-capture/cameras/52-photography-projects-a-photo-idea-to-try-every-week-of-the-year-1320795" TargetMode="External"/><Relationship Id="rId5" Type="http://schemas.openxmlformats.org/officeDocument/2006/relationships/hyperlink" Target="http://mastersofphotography.blogspot.cz/2011/03/ralph-steiner.html" TargetMode="External"/><Relationship Id="rId10" Type="http://schemas.openxmlformats.org/officeDocument/2006/relationships/hyperlink" Target="http://www.ephoto.sk/komunita/clanky-uzivatelov/406/kreativita-pri-fotografovani/" TargetMode="External"/><Relationship Id="rId4" Type="http://schemas.openxmlformats.org/officeDocument/2006/relationships/hyperlink" Target="http://www.itf.cz/dokumenty/Katalog20_let_ITF_18_6_14.pdf" TargetMode="External"/><Relationship Id="rId9" Type="http://schemas.openxmlformats.org/officeDocument/2006/relationships/hyperlink" Target="http://www.vojtechslama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DC4156-6450-4570-8D52-2474EA0A9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1357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F1A383E-03C5-4A7A-96DE-6AC7BACD9510}"/>
              </a:ext>
            </a:extLst>
          </p:cNvPr>
          <p:cNvSpPr txBox="1"/>
          <p:nvPr/>
        </p:nvSpPr>
        <p:spPr>
          <a:xfrm>
            <a:off x="5580112" y="332656"/>
            <a:ext cx="3006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600" dirty="0">
                <a:solidFill>
                  <a:srgbClr val="FFC000"/>
                </a:solidFill>
                <a:effectLst/>
                <a:latin typeface="+mj-lt"/>
              </a:rPr>
              <a:t>„Jiné pojmenování pro kreativitu je - odvaha.</a:t>
            </a:r>
          </a:p>
          <a:p>
            <a:pPr algn="r"/>
            <a:r>
              <a:rPr lang="cs-CZ" sz="1600" dirty="0">
                <a:solidFill>
                  <a:srgbClr val="FFC000"/>
                </a:solidFill>
                <a:effectLst/>
                <a:latin typeface="+mj-lt"/>
              </a:rPr>
              <a:t>“</a:t>
            </a:r>
            <a:br>
              <a:rPr lang="cs-CZ" sz="1600" dirty="0">
                <a:solidFill>
                  <a:srgbClr val="FFC000"/>
                </a:solidFill>
                <a:effectLst/>
                <a:latin typeface="+mj-lt"/>
              </a:rPr>
            </a:br>
            <a:r>
              <a:rPr lang="cs-CZ" sz="1600" i="1" dirty="0">
                <a:solidFill>
                  <a:srgbClr val="FFC000"/>
                </a:solidFill>
                <a:effectLst/>
                <a:latin typeface="+mj-lt"/>
              </a:rPr>
              <a:t>Henri </a:t>
            </a:r>
            <a:r>
              <a:rPr lang="cs-CZ" sz="1600" i="1" dirty="0" err="1">
                <a:solidFill>
                  <a:srgbClr val="FFC000"/>
                </a:solidFill>
                <a:effectLst/>
                <a:latin typeface="+mj-lt"/>
              </a:rPr>
              <a:t>Matisse</a:t>
            </a:r>
            <a:endParaRPr lang="cs-CZ" sz="1600" i="1" dirty="0">
              <a:solidFill>
                <a:srgbClr val="FFC000"/>
              </a:solidFill>
              <a:effectLst/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8ABA4D-57D5-4DE1-A21B-D4695F95AC79}"/>
              </a:ext>
            </a:extLst>
          </p:cNvPr>
          <p:cNvSpPr txBox="1"/>
          <p:nvPr/>
        </p:nvSpPr>
        <p:spPr>
          <a:xfrm>
            <a:off x="5508104" y="1578567"/>
            <a:ext cx="3072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FFC000"/>
                </a:solidFill>
              </a:rPr>
              <a:t>„Kreativita je hrající si inteligence“</a:t>
            </a:r>
          </a:p>
          <a:p>
            <a:pPr algn="r"/>
            <a:endParaRPr lang="cs-CZ" sz="1600" dirty="0">
              <a:solidFill>
                <a:srgbClr val="FFC000"/>
              </a:solidFill>
            </a:endParaRPr>
          </a:p>
          <a:p>
            <a:pPr algn="r"/>
            <a:r>
              <a:rPr lang="cs-CZ" sz="1600" i="1" dirty="0">
                <a:solidFill>
                  <a:srgbClr val="FFC000"/>
                </a:solidFill>
              </a:rPr>
              <a:t>Albert Einstein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E59587-6BB5-4BCA-A48B-DAD9F3C0F419}"/>
              </a:ext>
            </a:extLst>
          </p:cNvPr>
          <p:cNvSpPr txBox="1"/>
          <p:nvPr/>
        </p:nvSpPr>
        <p:spPr>
          <a:xfrm>
            <a:off x="5516876" y="2805889"/>
            <a:ext cx="3072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FFC000"/>
                </a:solidFill>
              </a:rPr>
              <a:t>„Fotoaparát je nástrojem, který nás učí, jak se na svět dívat bez fotoaparátu.“</a:t>
            </a:r>
          </a:p>
          <a:p>
            <a:pPr algn="r"/>
            <a:endParaRPr lang="cs-CZ" sz="1600" dirty="0">
              <a:solidFill>
                <a:srgbClr val="FFC000"/>
              </a:solidFill>
            </a:endParaRPr>
          </a:p>
          <a:p>
            <a:pPr algn="r"/>
            <a:r>
              <a:rPr lang="cs-CZ" sz="1600" i="1" dirty="0">
                <a:solidFill>
                  <a:srgbClr val="FFC000"/>
                </a:solidFill>
              </a:rPr>
              <a:t>Dorothea </a:t>
            </a:r>
            <a:r>
              <a:rPr lang="cs-CZ" sz="1600" i="1" dirty="0" err="1">
                <a:solidFill>
                  <a:srgbClr val="FFC000"/>
                </a:solidFill>
              </a:rPr>
              <a:t>Lange</a:t>
            </a:r>
            <a:endParaRPr lang="cs-CZ" sz="1600" i="1" dirty="0">
              <a:solidFill>
                <a:srgbClr val="FFC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93C213-56E7-4EA1-AE7D-A007DF853001}"/>
              </a:ext>
            </a:extLst>
          </p:cNvPr>
          <p:cNvSpPr txBox="1"/>
          <p:nvPr/>
        </p:nvSpPr>
        <p:spPr>
          <a:xfrm>
            <a:off x="5436096" y="4365104"/>
            <a:ext cx="3144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FFC000"/>
                </a:solidFill>
                <a:effectLst/>
              </a:rPr>
              <a:t>"Fotografie je v současnosti vůbec nejpopulárnějším způsobem kreativního vyjadřování na světě</a:t>
            </a:r>
            <a:r>
              <a:rPr lang="cs-CZ" sz="1600" i="1" dirty="0">
                <a:solidFill>
                  <a:srgbClr val="FFC000"/>
                </a:solidFill>
                <a:effectLst/>
              </a:rPr>
              <a:t>.„</a:t>
            </a:r>
          </a:p>
          <a:p>
            <a:pPr algn="r"/>
            <a:br>
              <a:rPr lang="cs-CZ" sz="1600" i="1" dirty="0">
                <a:solidFill>
                  <a:srgbClr val="FFC000"/>
                </a:solidFill>
                <a:effectLst/>
              </a:rPr>
            </a:br>
            <a:r>
              <a:rPr lang="cs-CZ" sz="1600" i="1" dirty="0">
                <a:solidFill>
                  <a:srgbClr val="FFC000"/>
                </a:solidFill>
                <a:effectLst/>
              </a:rPr>
              <a:t>Michael </a:t>
            </a:r>
            <a:r>
              <a:rPr lang="cs-CZ" sz="1600" i="1" dirty="0" err="1">
                <a:solidFill>
                  <a:srgbClr val="FFC000"/>
                </a:solidFill>
                <a:effectLst/>
              </a:rPr>
              <a:t>Freeman</a:t>
            </a:r>
            <a:endParaRPr lang="cs-CZ" sz="1600" dirty="0">
              <a:solidFill>
                <a:srgbClr val="FFC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CFD4EA5-45BD-4743-BBED-ABB2216E8608}"/>
              </a:ext>
            </a:extLst>
          </p:cNvPr>
          <p:cNvSpPr txBox="1"/>
          <p:nvPr/>
        </p:nvSpPr>
        <p:spPr>
          <a:xfrm>
            <a:off x="5060513" y="619105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>
                <a:solidFill>
                  <a:srgbClr val="0033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 stupňů </a:t>
            </a:r>
            <a:r>
              <a:rPr lang="cs-CZ" sz="1400" b="1" dirty="0">
                <a:solidFill>
                  <a:srgbClr val="0033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vývoje fotografa </a:t>
            </a:r>
            <a:r>
              <a:rPr lang="cs-CZ" sz="2800" b="1" dirty="0">
                <a:solidFill>
                  <a:srgbClr val="CC3300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</a:t>
            </a:r>
            <a:endParaRPr lang="cs-CZ" sz="2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9B6389F-0700-473F-8FE4-556515E7E5AB}"/>
              </a:ext>
            </a:extLst>
          </p:cNvPr>
          <p:cNvSpPr/>
          <p:nvPr/>
        </p:nvSpPr>
        <p:spPr>
          <a:xfrm>
            <a:off x="8748464" y="5877272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1E925D3-3545-4F25-876D-587BFCE43693}"/>
              </a:ext>
            </a:extLst>
          </p:cNvPr>
          <p:cNvSpPr/>
          <p:nvPr/>
        </p:nvSpPr>
        <p:spPr>
          <a:xfrm>
            <a:off x="8704456" y="6334780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FB955D8-6F5A-4107-9EFC-847BB5D9A4DF}"/>
              </a:ext>
            </a:extLst>
          </p:cNvPr>
          <p:cNvSpPr/>
          <p:nvPr/>
        </p:nvSpPr>
        <p:spPr>
          <a:xfrm>
            <a:off x="8731707" y="6354445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rimát, savci, lidoop, interiér&#10;&#10;Popis byl vytvořen automaticky">
            <a:extLst>
              <a:ext uri="{FF2B5EF4-FFF2-40B4-BE49-F238E27FC236}">
                <a16:creationId xmlns:a16="http://schemas.microsoft.com/office/drawing/2014/main" id="{FE198675-B3BA-4162-97DB-081087CAE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" y="914001"/>
            <a:ext cx="8938366" cy="503527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530846C-6E0D-4065-B768-37712FCE7C5B}"/>
              </a:ext>
            </a:extLst>
          </p:cNvPr>
          <p:cNvSpPr/>
          <p:nvPr/>
        </p:nvSpPr>
        <p:spPr>
          <a:xfrm>
            <a:off x="8718693" y="6334780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3D3637-EF91-4CEC-A274-D42A431CC8BF}"/>
              </a:ext>
            </a:extLst>
          </p:cNvPr>
          <p:cNvSpPr/>
          <p:nvPr/>
        </p:nvSpPr>
        <p:spPr>
          <a:xfrm>
            <a:off x="8532440" y="6374109"/>
            <a:ext cx="6944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10</a:t>
            </a:r>
            <a:endParaRPr lang="cs-CZ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006" y="-2"/>
            <a:ext cx="8820150" cy="6663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Tvořivost </a:t>
            </a:r>
          </a:p>
          <a:p>
            <a:pPr>
              <a:defRPr/>
            </a:pPr>
            <a:endParaRPr lang="cs-CZ" sz="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také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kreativita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(z lat. </a:t>
            </a:r>
            <a:r>
              <a:rPr lang="cs-CZ" sz="1400" i="1" dirty="0" err="1">
                <a:solidFill>
                  <a:schemeClr val="accent6">
                    <a:lumMod val="75000"/>
                  </a:schemeClr>
                </a:solidFill>
              </a:rPr>
              <a:t>creo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= tvořím) či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invence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(z lat. </a:t>
            </a:r>
            <a:r>
              <a:rPr lang="cs-CZ" sz="1400" i="1" dirty="0" err="1">
                <a:solidFill>
                  <a:schemeClr val="accent6">
                    <a:lumMod val="75000"/>
                  </a:schemeClr>
                </a:solidFill>
              </a:rPr>
              <a:t>invenio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= nacházím, objevuji), je mentální schopnost (současně i tendence), umožňující nalézat nová, neobvyklá řešení, nové („jiné“) pohledy, myšlenky, tvořit něco nového originálního, jedinečného, neotřelého …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Každý člověk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má potenciál tvořivosti, který může rozvíjet. </a:t>
            </a:r>
            <a:r>
              <a:rPr lang="cs-CZ" sz="1400" b="1" dirty="0">
                <a:solidFill>
                  <a:srgbClr val="FF0000"/>
                </a:solidFill>
              </a:rPr>
              <a:t>Hranice kreativity jsou pomyslné a souvisí zejména s vírou člověka ve vlastní schopnosti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Další souvislosti: </a:t>
            </a:r>
          </a:p>
          <a:p>
            <a:pPr marL="742950" lvl="1" indent="-28575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Hra, dětství, „dětský“ pohled na svět, chuť nalézat a objevovat …</a:t>
            </a:r>
          </a:p>
          <a:p>
            <a:pPr marL="742950" lvl="1" indent="-28575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Bezpečné (v psychologickém slova smyslu) prostředí, tzn. nehodnotící, nekritizující, nedevalvující …</a:t>
            </a:r>
          </a:p>
          <a:p>
            <a:pPr marL="742950" lvl="1" indent="-28575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Uvolnění (snížená hladina mozkových rytmů), denní snění, představivost, aktivní imaginace, </a:t>
            </a: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</a:rPr>
              <a:t>Postel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</a:rPr>
              <a:t>koupelna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, autobus (Bed, bath, bus)</a:t>
            </a: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</a:t>
            </a: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cs-CZ" sz="12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, inspirace … často právě na těchto místech</a:t>
            </a:r>
          </a:p>
          <a:p>
            <a:pPr marL="742950" lvl="1" indent="-28575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Psychologie tvořivosti, metody a techniky rozvoje tvořivosti, </a:t>
            </a:r>
          </a:p>
          <a:p>
            <a:pPr marL="742950" lvl="1" indent="-285750">
              <a:lnSpc>
                <a:spcPct val="150000"/>
              </a:lnSpc>
              <a:buFont typeface="Courier New" pitchFamily="49" charset="0"/>
              <a:buChar char="o"/>
              <a:defRPr/>
            </a:pPr>
            <a:r>
              <a:rPr lang="cs-CZ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specificky pro tvůrčí fotografování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– „</a:t>
            </a:r>
            <a:r>
              <a:rPr lang="cs-CZ" sz="1400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Oči dokořán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“– rozvinout, rozšířit, kultivovat způsob vidění, např.: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Zkoušet si představit „jak by to viděl fotoaparát“ - s určitým objektivem (např. f=50mm je ohnisková vzdálenost, přibližně odpovídající tomu, jak vidí lidské oko), expozicí, časem, z určitého místa … atd.)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Zadávat si různá omezení (např. pořídit x fotek z jednoho místa, omezit se na určitou ohniskovou vzdálenost atd. atd.), fotit zdánlivě vizuálně jednoduché objekty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(např. DÚ )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Fotocvičení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(jako např. při </a:t>
            </a:r>
            <a:r>
              <a:rPr lang="cs-CZ" sz="14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fotomaratonu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atp.)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HRÁT SI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  … a prohlížet si fotografie různých autorů </a:t>
            </a:r>
            <a:r>
              <a:rPr lang="cs-CZ" sz="11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(z různých dob)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2123728" cy="2800140"/>
          </a:xfrm>
          <a:prstGeom prst="rect">
            <a:avLst/>
          </a:prstGeom>
        </p:spPr>
      </p:pic>
      <p:sp>
        <p:nvSpPr>
          <p:cNvPr id="4" name="Tlačítko akce: Zpět nebo Předchozí 3">
            <a:hlinkClick r:id="rId3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288" y="549275"/>
            <a:ext cx="82804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Tři podstatné aspekty/roviny fotografického sdělení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288" y="1125538"/>
            <a:ext cx="652543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1200" i="1" dirty="0">
                <a:solidFill>
                  <a:srgbClr val="7030A0"/>
                </a:solidFill>
              </a:rPr>
              <a:t>Podívejme se třeba na </a:t>
            </a:r>
            <a:r>
              <a:rPr lang="cs-CZ" sz="1200" b="1" i="1" dirty="0">
                <a:solidFill>
                  <a:srgbClr val="7030A0"/>
                </a:solidFill>
                <a:hlinkClick r:id="rId2" action="ppaction://hlinksldjump"/>
              </a:rPr>
              <a:t>tuto</a:t>
            </a:r>
            <a:r>
              <a:rPr lang="cs-CZ" sz="1200" i="1" dirty="0">
                <a:solidFill>
                  <a:srgbClr val="7030A0"/>
                </a:solidFill>
              </a:rPr>
              <a:t> fotografii, co na ní můžeme „přečíst“?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Sdělení/působení fotografie v rovině: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(I) Informativní (věcné)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(E) Emotivní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(V) Výtvarné (estetické)</a:t>
            </a:r>
          </a:p>
          <a:p>
            <a:pPr>
              <a:lnSpc>
                <a:spcPct val="150000"/>
              </a:lnSpc>
              <a:defRPr/>
            </a:pPr>
            <a:r>
              <a:rPr lang="cs-CZ" sz="1200" i="1" dirty="0">
                <a:solidFill>
                  <a:srgbClr val="7030A0"/>
                </a:solidFill>
              </a:rPr>
              <a:t>Podívejme se z tohoto hlediska ještě třeba na </a:t>
            </a:r>
            <a:r>
              <a:rPr lang="cs-CZ" sz="1400" b="1" dirty="0">
                <a:solidFill>
                  <a:srgbClr val="7030A0"/>
                </a:solidFill>
                <a:sym typeface="Wingdings"/>
                <a:hlinkClick r:id="rId3" action="ppaction://hlinksldjump"/>
              </a:rPr>
              <a:t></a:t>
            </a:r>
            <a:r>
              <a:rPr lang="cs-CZ" sz="1400" b="1" dirty="0">
                <a:solidFill>
                  <a:srgbClr val="7030A0"/>
                </a:solidFill>
                <a:sym typeface="Wingdings"/>
              </a:rPr>
              <a:t>  </a:t>
            </a:r>
            <a:r>
              <a:rPr lang="cs-CZ" sz="1400" b="1" dirty="0">
                <a:solidFill>
                  <a:srgbClr val="7030A0"/>
                </a:solidFill>
                <a:sym typeface="Wingdings"/>
                <a:hlinkClick r:id="rId4" action="ppaction://hlinksldjump"/>
              </a:rPr>
              <a:t></a:t>
            </a:r>
            <a:r>
              <a:rPr lang="cs-CZ" sz="1400" b="1" dirty="0">
                <a:solidFill>
                  <a:srgbClr val="7030A0"/>
                </a:solidFill>
                <a:sym typeface="Wingdings"/>
              </a:rPr>
              <a:t>  </a:t>
            </a:r>
            <a:r>
              <a:rPr lang="cs-CZ" sz="1400" b="1" dirty="0">
                <a:solidFill>
                  <a:srgbClr val="7030A0"/>
                </a:solidFill>
                <a:sym typeface="Wingdings"/>
                <a:hlinkClick r:id="rId5" action="ppaction://hlinksldjump"/>
              </a:rPr>
              <a:t></a:t>
            </a:r>
            <a:r>
              <a:rPr lang="cs-CZ" sz="1400" b="1" dirty="0">
                <a:solidFill>
                  <a:srgbClr val="7030A0"/>
                </a:solidFill>
                <a:sym typeface="Wingdings"/>
              </a:rPr>
              <a:t>  </a:t>
            </a:r>
            <a:r>
              <a:rPr lang="cs-CZ" sz="1400" b="1" dirty="0">
                <a:solidFill>
                  <a:srgbClr val="7030A0"/>
                </a:solidFill>
                <a:sym typeface="Wingdings"/>
                <a:hlinkClick r:id="rId6" action="ppaction://hlinksldjump"/>
              </a:rPr>
              <a:t></a:t>
            </a:r>
            <a:r>
              <a:rPr lang="cs-CZ" sz="1400" b="1" dirty="0">
                <a:solidFill>
                  <a:srgbClr val="7030A0"/>
                </a:solidFill>
                <a:sym typeface="Wingdings"/>
              </a:rPr>
              <a:t>  </a:t>
            </a:r>
            <a:r>
              <a:rPr lang="cs-CZ" sz="1400" b="1" dirty="0">
                <a:solidFill>
                  <a:srgbClr val="7030A0"/>
                </a:solidFill>
                <a:sym typeface="Wingdings"/>
                <a:hlinkClick r:id="rId7" action="ppaction://hlinksldjump"/>
              </a:rPr>
              <a:t></a:t>
            </a:r>
            <a:r>
              <a:rPr lang="cs-CZ" sz="1400" b="1" dirty="0">
                <a:solidFill>
                  <a:srgbClr val="7030A0"/>
                </a:solidFill>
                <a:sym typeface="Wingdings"/>
              </a:rPr>
              <a:t> </a:t>
            </a:r>
            <a:endParaRPr lang="cs-CZ" sz="14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cs-CZ" sz="1200" i="1" dirty="0">
                <a:solidFill>
                  <a:srgbClr val="7030A0"/>
                </a:solidFill>
              </a:rPr>
              <a:t>Různé fotografie mají různou míru I, E, V, některé např. jen E, jen V atp.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U kreativního snímku </a:t>
            </a: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se přesouvá důraz z informativního sdělení </a:t>
            </a:r>
            <a:b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k vyvolání estetického nebo emočního účinku u diváka. </a:t>
            </a: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Rozšiřuje se rozsah toho, co fotograf do fotografie vkládá a tvůrčí prostředky se stávají </a:t>
            </a:r>
            <a:r>
              <a:rPr lang="cs-CZ" sz="1200" b="1" dirty="0">
                <a:solidFill>
                  <a:schemeClr val="accent6">
                    <a:lumMod val="75000"/>
                  </a:schemeClr>
                </a:solidFill>
              </a:rPr>
              <a:t>„výtvarnou řečí"</a:t>
            </a: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4" name="Picture 1" descr="C:\Users\user\Desktop\KreaFoto\fotky\další fotky\beobawp-0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196">
            <a:off x="361094" y="4402925"/>
            <a:ext cx="331946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C:\Users\user\Desktop\KreaFoto\fotky\další fotky\close-up-hand-photograph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19" y="1009650"/>
            <a:ext cx="21034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 descr="C:\Users\user\Desktop\KreaFoto\fotky\další fotky\uloha-cislo-10-5-orig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38">
            <a:off x="7088715" y="4102248"/>
            <a:ext cx="1676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C:\Users\user\Desktop\KreaFoto\fotky\další fotky\uloha-cislo-1-4-origin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2526">
            <a:off x="4064000" y="4214813"/>
            <a:ext cx="2473325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lačítko akce: Zpět nebo Předchozí 7">
            <a:hlinkClick r:id="rId12" action="ppaction://hlinksldjump" highlightClick="1"/>
          </p:cNvPr>
          <p:cNvSpPr/>
          <p:nvPr/>
        </p:nvSpPr>
        <p:spPr>
          <a:xfrm>
            <a:off x="8892480" y="6597352"/>
            <a:ext cx="251520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41E9FF-5BCE-4DD2-AF08-9BBF003CCDCA}"/>
              </a:ext>
            </a:extLst>
          </p:cNvPr>
          <p:cNvSpPr txBox="1"/>
          <p:nvPr/>
        </p:nvSpPr>
        <p:spPr>
          <a:xfrm rot="21058289">
            <a:off x="3975024" y="1602604"/>
            <a:ext cx="265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6600"/>
                </a:solidFill>
                <a:latin typeface="Ink Free" panose="03080402000500000000" pitchFamily="66" charset="0"/>
              </a:rPr>
              <a:t>(E) a/nebo (V):</a:t>
            </a:r>
            <a:br>
              <a:rPr lang="cs-CZ" sz="2400" b="1" dirty="0">
                <a:solidFill>
                  <a:srgbClr val="006600"/>
                </a:solidFill>
                <a:latin typeface="Ink Free" panose="03080402000500000000" pitchFamily="66" charset="0"/>
              </a:rPr>
            </a:br>
            <a:r>
              <a:rPr lang="cs-CZ" sz="2400" b="1" dirty="0">
                <a:solidFill>
                  <a:srgbClr val="006600"/>
                </a:solidFill>
                <a:latin typeface="Ink Free" panose="03080402000500000000" pitchFamily="66" charset="0"/>
              </a:rPr>
              <a:t>“přidaná hodnota“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288" y="187325"/>
            <a:ext cx="82804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tvůrčího vyjádření ve fotografii</a:t>
            </a:r>
          </a:p>
          <a:p>
            <a:pPr algn="ctr">
              <a:defRPr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(Vybrané) kreativní prvky/prostředky ve fotografii:</a:t>
            </a:r>
          </a:p>
          <a:p>
            <a:pPr algn="ctr">
              <a:defRPr/>
            </a:pPr>
            <a:endParaRPr lang="cs-CZ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52112" y="908720"/>
            <a:ext cx="8769487" cy="6247864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(A) Skladba obrazu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kontext	</a:t>
            </a:r>
          </a:p>
          <a:p>
            <a:pPr marL="342900" indent="-342900">
              <a:buFont typeface="Wingdings" pitchFamily="2" charset="2"/>
              <a:buAutoNum type="alphaUcParenBoth"/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(B) Světlo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/hry</a:t>
            </a: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AutoNum type="alphaUcParenBoth"/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(C) Úhel pohledu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(velikost, směr, perspektiva, prostor …) </a:t>
            </a: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(D) Ne/ostrost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  (hloubka ostrosti, záměrná pohybová neostrost …)</a:t>
            </a: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           (E)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Barva</a:t>
            </a: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AutoNum type="alphaUcParenBoth"/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(F)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accent6">
                    <a:lumMod val="75000"/>
                  </a:schemeClr>
                </a:solidFill>
              </a:rPr>
              <a:t>Projekt (série, příběh, kolekce …)</a:t>
            </a: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cs-CZ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508" name="Picture 1" descr="C:\Users\user\Desktop\KreaFoto\fotky\další fotky\beobawp-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381625"/>
            <a:ext cx="209708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user\Desktop\KreaFoto\fotky\další fotky\jpais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79775"/>
            <a:ext cx="151288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C:\Users\user\Desktop\KreaFoto\fotky\další fotky\451a90ebb4d9fe246eb92a622094f73b4e0bfb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013075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C:\Users\user\Desktop\KreaFoto\fotky\další fotky\smajlici mobil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4970463"/>
            <a:ext cx="3651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81625"/>
            <a:ext cx="214153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C:\Users\user\Desktop\foto EDU\_FOTO materiály\_FOTKY pro EDU\OBR_7 různé\1039689741erwitt_wystawa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265238"/>
            <a:ext cx="229711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503363"/>
            <a:ext cx="206851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639888"/>
            <a:ext cx="248126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lačítko akce: Zpět nebo Předchozí 11">
            <a:hlinkClick r:id="rId10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2FC883-9724-4FF1-8E3F-BB93C8F2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3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25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3"/>
          <p:cNvSpPr txBox="1">
            <a:spLocks noChangeArrowheads="1"/>
          </p:cNvSpPr>
          <p:nvPr/>
        </p:nvSpPr>
        <p:spPr bwMode="auto">
          <a:xfrm>
            <a:off x="395536" y="979419"/>
            <a:ext cx="8568952" cy="536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cs-CZ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Ext" panose="020F0605020208020904" pitchFamily="34" charset="-18"/>
              </a:rPr>
              <a:t>DNES</a:t>
            </a:r>
          </a:p>
          <a:p>
            <a:pPr algn="ctr"/>
            <a:endParaRPr lang="cs-CZ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 Ext" panose="020F0605020208020904" pitchFamily="34" charset="-18"/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Představení, </a:t>
            </a: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přivítání „po letech“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Cíl kurzu, zaměření, organizace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(časové rozvržení,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2" action="ppaction://hlinksldjump"/>
              </a:rPr>
              <a:t>web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, úkoly …)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Co je ještě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event.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potřeba (technika)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</a:rPr>
              <a:t>– stativ!!!, foťáky?, editory? …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3" action="ppaction://hlinksldjump"/>
              </a:rPr>
              <a:t>Co v následujících setkáních?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Vizuální 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aktivita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CO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JAK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 vidíme …): 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4" action="ppaction://hlinksldjump"/>
              </a:rPr>
              <a:t>10 fotografií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(a 10 různých pohledů)</a:t>
            </a: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Malá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rozverná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FOTO 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aktivita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Pár slov o tvořivosti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a kreativitě ve fotografii  </a:t>
            </a:r>
            <a:br>
              <a:rPr lang="cs-CZ" sz="1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rgbClr val="00CC00"/>
                </a:solidFill>
                <a:hlinkClick r:id="rId6"/>
              </a:rPr>
              <a:t>Tvořivost &amp; U3V MENDELU </a:t>
            </a:r>
            <a:r>
              <a:rPr lang="cs-CZ" sz="2000" b="1" dirty="0">
                <a:solidFill>
                  <a:srgbClr val="00CC00"/>
                </a:solidFill>
                <a:sym typeface="Wingdings" pitchFamily="2" charset="2"/>
                <a:hlinkClick r:id="rId6"/>
              </a:rPr>
              <a:t></a:t>
            </a:r>
            <a:r>
              <a:rPr lang="cs-CZ" b="1" dirty="0">
                <a:solidFill>
                  <a:srgbClr val="00CC00"/>
                </a:solidFill>
                <a:sym typeface="Wingdings" pitchFamily="2" charset="2"/>
                <a:hlinkClick r:id="rId6"/>
              </a:rPr>
              <a:t> </a:t>
            </a:r>
            <a:endParaRPr lang="cs-CZ" sz="1600" b="1" dirty="0">
              <a:solidFill>
                <a:srgbClr val="00CC00"/>
              </a:solidFill>
              <a:hlinkClick r:id="rId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7" action="ppaction://hlinksldjump"/>
              </a:rPr>
              <a:t>Tři aspekty/roviny fotografického sdělení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(promítání fotografií - příklady)</a:t>
            </a:r>
            <a:endParaRPr lang="cs-CZ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8" action="ppaction://hlinksldjump"/>
              </a:rPr>
              <a:t>Tvůrčí prvky ve fotografii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</a:rPr>
              <a:t>(promítání fotografií - příklady)</a:t>
            </a:r>
            <a:endParaRPr lang="cs-CZ" sz="1400" dirty="0">
              <a:solidFill>
                <a:schemeClr val="accent6">
                  <a:lumMod val="75000"/>
                </a:schemeClr>
              </a:solidFill>
              <a:hlinkClick r:id="rId9" action="ppaction://hlinksldjump"/>
            </a:endParaRPr>
          </a:p>
          <a:p>
            <a:pPr marL="342900" indent="-342900" eaLnBrk="1" hangingPunct="1">
              <a:lnSpc>
                <a:spcPct val="150000"/>
              </a:lnSpc>
              <a:buFont typeface="+mj-lt"/>
              <a:buAutoNum type="arabicParenR"/>
              <a:defRPr/>
            </a:pPr>
            <a:r>
              <a:rPr lang="cs-CZ" dirty="0">
                <a:solidFill>
                  <a:schemeClr val="accent6">
                    <a:lumMod val="75000"/>
                  </a:schemeClr>
                </a:solidFill>
                <a:hlinkClick r:id="rId9" action="ppaction://hlinksldjump"/>
              </a:rPr>
              <a:t>Zadání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  <a:hlinkClick r:id="rId9" action="ppaction://hlinksldjump"/>
              </a:rPr>
              <a:t>fotoúkolu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93215" y="315873"/>
            <a:ext cx="9433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chemeClr val="accent2">
                    <a:lumMod val="75000"/>
                  </a:schemeClr>
                </a:solidFill>
              </a:rPr>
              <a:t>KREATIVNÍ FOTOGRAFIE  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(„Cesty k tvůrčímu vyjádření ve fotografii“)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5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7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382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112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zeď, interiér, staré&#10;&#10;Popis byl vytvořen automaticky">
            <a:extLst>
              <a:ext uri="{FF2B5EF4-FFF2-40B4-BE49-F238E27FC236}">
                <a16:creationId xmlns:a16="http://schemas.microsoft.com/office/drawing/2014/main" id="{4C343191-255A-41B7-8305-F3135696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16" y="0"/>
            <a:ext cx="5968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arevné&#10;&#10;Popis byl vytvořen automaticky">
            <a:extLst>
              <a:ext uri="{FF2B5EF4-FFF2-40B4-BE49-F238E27FC236}">
                <a16:creationId xmlns:a16="http://schemas.microsoft.com/office/drawing/2014/main" id="{0C7F4FC8-9E11-4020-A7AE-825ABB1B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550" y="-1016000"/>
            <a:ext cx="59309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57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70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38177" y="0"/>
            <a:ext cx="8590407" cy="928216"/>
          </a:xfrm>
        </p:spPr>
        <p:txBody>
          <a:bodyPr/>
          <a:lstStyle/>
          <a:p>
            <a:pPr algn="r">
              <a:defRPr/>
            </a:pPr>
            <a:r>
              <a:rPr lang="cs-CZ" sz="24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azy Girlz Blond BTN" pitchFamily="18" charset="0"/>
              </a:rPr>
              <a:t>CO NÁS ČEKÁ</a:t>
            </a:r>
            <a:b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azy Girlz Blond BTN" pitchFamily="18" charset="0"/>
              </a:rPr>
            </a:br>
            <a: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azy Girlz Blond BTN" pitchFamily="18" charset="0"/>
              </a:rPr>
              <a:t>V  NÁSLEDUJÍCÍCH  SETKÁNÍCH ?</a:t>
            </a:r>
            <a:endParaRPr lang="cs-CZ" sz="3600" b="1" spc="3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azy Girlz Blond BT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8177" y="928216"/>
            <a:ext cx="8510287" cy="552512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sz="16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Následující plán je předběžný, můžeme jej pozměnit - např. na přání účastníků (něco přidat apod.) nebo také v souvislosti s </a:t>
            </a:r>
            <a:r>
              <a:rPr lang="cs-CZ" sz="16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foto-výlet/k/y </a:t>
            </a:r>
            <a:r>
              <a:rPr lang="cs-CZ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cs-CZ" sz="16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které budeme </a:t>
            </a:r>
            <a:br>
              <a:rPr lang="cs-CZ" sz="16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rámci výuky podnikat (vždy dle domluvy se všemi účastníky).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1600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|2| </a:t>
            </a:r>
            <a:r>
              <a:rPr lang="cs-CZ" sz="1600" b="1" dirty="0">
                <a:solidFill>
                  <a:srgbClr val="006600"/>
                </a:solidFill>
              </a:rPr>
              <a:t>Skladba obrazu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(=kompozice), figurativní a nefigurativní prvky v obraze, umístění, velikost, důležitost prvků v obraze, </a:t>
            </a: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význam kontextu,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prvky podpůrné, popř. rušivé či nadbytečné atd., perspektiva, prostor … </a:t>
            </a:r>
          </a:p>
          <a:p>
            <a:pPr marL="0" indent="0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|3| </a:t>
            </a:r>
            <a:r>
              <a:rPr lang="cs-CZ" sz="1600" b="1" dirty="0">
                <a:solidFill>
                  <a:srgbClr val="006600"/>
                </a:solidFill>
              </a:rPr>
              <a:t>Světlo I.</a:t>
            </a:r>
            <a:r>
              <a:rPr lang="cs-CZ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– „tvůrce fotografie“,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luminografie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(=kresba světlem), aktivní a pasivní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luminografie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…</a:t>
            </a:r>
          </a:p>
          <a:p>
            <a:pPr marL="0" indent="0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|4| </a:t>
            </a:r>
            <a:r>
              <a:rPr lang="cs-CZ" sz="1600" b="1" dirty="0">
                <a:solidFill>
                  <a:srgbClr val="006600"/>
                </a:solidFill>
              </a:rPr>
              <a:t>Světlo II.</a:t>
            </a:r>
            <a:r>
              <a:rPr lang="cs-CZ" sz="1600" dirty="0">
                <a:solidFill>
                  <a:srgbClr val="006600"/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„(spolu)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tvůrce fotografie“, využití odrazů, odlesků, stínů 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(„odvrácená strana světla“)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, „stínohra“, záměrná pod/pře/expozice 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accent2">
                    <a:lumMod val="75000"/>
                  </a:schemeClr>
                </a:solidFill>
              </a:rPr>
              <a:t>high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cs-CZ" sz="1200" dirty="0" err="1">
                <a:solidFill>
                  <a:schemeClr val="accent2">
                    <a:lumMod val="75000"/>
                  </a:schemeClr>
                </a:solidFill>
              </a:rPr>
              <a:t>low-key</a:t>
            </a:r>
            <a:r>
              <a:rPr lang="cs-CZ" sz="1200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atd.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|5| </a:t>
            </a:r>
            <a:r>
              <a:rPr lang="cs-CZ" sz="1600" b="1" dirty="0">
                <a:solidFill>
                  <a:srgbClr val="006600"/>
                </a:solidFill>
              </a:rPr>
              <a:t>Optická (ne)ostrost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jako kreativní prvek, využití hloubky ostrosti, různé způsoby záměrné optické neostrosti, 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Ortonův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efekt …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|6| </a:t>
            </a:r>
            <a:r>
              <a:rPr lang="cs-CZ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1600" b="1" dirty="0">
                <a:solidFill>
                  <a:srgbClr val="006600"/>
                </a:solidFill>
              </a:rPr>
              <a:t>ohybová (ne)ostrost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, různé způsoby využití záměrné pohybové neostrosti – nebo naopak - „zmrazení“ objektu … </a:t>
            </a:r>
            <a:endParaRPr lang="cs-CZ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|7| </a:t>
            </a:r>
            <a:r>
              <a:rPr lang="cs-CZ" sz="1600" b="1" dirty="0">
                <a:solidFill>
                  <a:srgbClr val="006600"/>
                </a:solidFill>
              </a:rPr>
              <a:t>Výtvarná makrofotografie 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|8| </a:t>
            </a:r>
            <a:r>
              <a:rPr lang="cs-CZ" sz="1600" b="1" dirty="0">
                <a:solidFill>
                  <a:srgbClr val="006600"/>
                </a:solidFill>
              </a:rPr>
              <a:t>Další</a:t>
            </a: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200" dirty="0">
                <a:solidFill>
                  <a:srgbClr val="006600"/>
                </a:solidFill>
              </a:rPr>
              <a:t>(vybrané)</a:t>
            </a:r>
            <a:r>
              <a:rPr lang="cs-CZ" sz="1600" b="1" dirty="0">
                <a:solidFill>
                  <a:srgbClr val="006600"/>
                </a:solidFill>
              </a:rPr>
              <a:t> tvůrčí podněty/postupy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cs-CZ" sz="1600" b="1" dirty="0">
                <a:solidFill>
                  <a:srgbClr val="006600"/>
                </a:solidFill>
              </a:rPr>
              <a:t>fotografické experimenty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|9| </a:t>
            </a:r>
            <a:r>
              <a:rPr lang="cs-CZ" sz="1600" b="1" dirty="0">
                <a:solidFill>
                  <a:srgbClr val="006600"/>
                </a:solidFill>
              </a:rPr>
              <a:t>Projekt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, série, triptych (nebo x-</a:t>
            </a:r>
            <a:r>
              <a:rPr lang="cs-CZ" sz="1600" dirty="0" err="1">
                <a:solidFill>
                  <a:schemeClr val="accent2">
                    <a:lumMod val="75000"/>
                  </a:schemeClr>
                </a:solidFill>
              </a:rPr>
              <a:t>ptych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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), příběh, kolekce …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cs-CZ" sz="1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|10| </a:t>
            </a:r>
            <a:r>
              <a:rPr lang="cs-CZ" sz="1600" b="1" dirty="0">
                <a:solidFill>
                  <a:srgbClr val="006600"/>
                </a:solidFill>
              </a:rPr>
              <a:t>Závěrečné setkání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</a:rPr>
              <a:t>, reflexe, výběr fotografií na výstavu na webu </a:t>
            </a:r>
            <a:r>
              <a:rPr lang="cs-CZ" sz="16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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4" name="Tlačítko akce: Zpět nebo Předchozí 3">
            <a:hlinkClick r:id="rId2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96188" y="6334125"/>
            <a:ext cx="6127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31225" y="6011863"/>
            <a:ext cx="6127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fotka, mnoho, kytice&#10;&#10;Popis byl vytvořen automaticky">
            <a:extLst>
              <a:ext uri="{FF2B5EF4-FFF2-40B4-BE49-F238E27FC236}">
                <a16:creationId xmlns:a16="http://schemas.microsoft.com/office/drawing/2014/main" id="{96920D75-4C9D-4D7F-A79B-218D6CF8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92" y="97271"/>
            <a:ext cx="6749083" cy="664409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531225" y="5811838"/>
            <a:ext cx="6127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338613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19475"/>
            <a:ext cx="341947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16938" y="6334125"/>
            <a:ext cx="6127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31225" y="6334125"/>
            <a:ext cx="6127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75"/>
            <a:ext cx="3319463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0"/>
            <a:ext cx="458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73450"/>
            <a:ext cx="3384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21950" y="872879"/>
            <a:ext cx="22178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cs-CZ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Tyto stránky</a:t>
            </a:r>
            <a:br>
              <a:rPr lang="cs-CZ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cs-CZ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jsou pro vás </a:t>
            </a:r>
            <a:br>
              <a:rPr lang="cs-CZ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cs-CZ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pro  všechny </a:t>
            </a:r>
            <a:endParaRPr lang="cs-CZ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algn="r" eaLnBrk="1" hangingPunct="1">
              <a:defRPr/>
            </a:pPr>
            <a:r>
              <a:rPr lang="cs-CZ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i pro (foto)muže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</a:t>
            </a:r>
          </a:p>
        </p:txBody>
      </p:sp>
      <p:sp>
        <p:nvSpPr>
          <p:cNvPr id="9" name="Šipka doprava 8"/>
          <p:cNvSpPr/>
          <p:nvPr/>
        </p:nvSpPr>
        <p:spPr>
          <a:xfrm rot="5400000">
            <a:off x="182811" y="1278457"/>
            <a:ext cx="792162" cy="366712"/>
          </a:xfrm>
          <a:prstGeom prst="rightArrow">
            <a:avLst/>
          </a:prstGeom>
          <a:solidFill>
            <a:srgbClr val="FFD347"/>
          </a:solidFill>
          <a:ln cap="rnd" cmpd="thinThick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413" name="TextovéPole 9"/>
          <p:cNvSpPr txBox="1">
            <a:spLocks noChangeArrowheads="1"/>
          </p:cNvSpPr>
          <p:nvPr/>
        </p:nvSpPr>
        <p:spPr bwMode="auto">
          <a:xfrm>
            <a:off x="107504" y="217174"/>
            <a:ext cx="3384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400" b="1" dirty="0">
                <a:solidFill>
                  <a:srgbClr val="002060"/>
                </a:solidFill>
                <a:hlinkClick r:id="rId2"/>
              </a:rPr>
              <a:t>www.fotozenky.cz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103711" y="217174"/>
            <a:ext cx="48965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Co na nich najdete?     </a:t>
            </a:r>
            <a:r>
              <a:rPr lang="cs-CZ" sz="14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(… k čemu jsou?)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Školička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(materiály, prezentace, úkoly atp.)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Prezentace fotek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Fotky ze společných akcí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Aktuální informace   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(domlouvání akcí atp.)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Sdílení (komentáře atp.)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Možnost na COKOLI se zeptat</a:t>
            </a:r>
            <a:endParaRPr lang="cs-CZ" sz="1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lačítko akce: Zpět nebo Předchozí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8EA9BD-2DDD-4B23-B5DC-F9CB7834AF99}"/>
              </a:ext>
            </a:extLst>
          </p:cNvPr>
          <p:cNvSpPr/>
          <p:nvPr/>
        </p:nvSpPr>
        <p:spPr>
          <a:xfrm>
            <a:off x="8838492" y="6586290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hlinkClick r:id="rId4"/>
            <a:extLst>
              <a:ext uri="{FF2B5EF4-FFF2-40B4-BE49-F238E27FC236}">
                <a16:creationId xmlns:a16="http://schemas.microsoft.com/office/drawing/2014/main" id="{E1C56865-6492-469E-BF07-3709ABB91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04224"/>
            <a:ext cx="8586972" cy="445377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475663" y="6334125"/>
            <a:ext cx="611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  <a:hlinkClick r:id="rId3" action="ppaction://hlinksldjump"/>
              </a:rPr>
              <a:t></a:t>
            </a:r>
            <a:endParaRPr lang="cs-C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0"/>
            <a:ext cx="54117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3113"/>
            <a:ext cx="529272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57563"/>
            <a:ext cx="377983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3A561BFE-09B7-40F8-907F-1C299F47E002}"/>
              </a:ext>
            </a:extLst>
          </p:cNvPr>
          <p:cNvSpPr/>
          <p:nvPr/>
        </p:nvSpPr>
        <p:spPr>
          <a:xfrm>
            <a:off x="8748464" y="6381328"/>
            <a:ext cx="4607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001000" cy="7127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azy Girlz Blond BTN" pitchFamily="18" charset="0"/>
              </a:rPr>
              <a:t>… A  ZA  DOMÁCÍ  ÚKOL  MÁTE</a:t>
            </a:r>
            <a: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deus Regular" pitchFamily="2" charset="0"/>
              </a:rPr>
              <a:t> :</a:t>
            </a:r>
            <a:r>
              <a:rPr lang="cs-CZ" sz="2000" b="1" spc="300" dirty="0">
                <a:solidFill>
                  <a:srgbClr val="990000"/>
                </a:solidFill>
                <a:latin typeface="Amadeus Regular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001000" cy="7127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azy Girlz Blond BTN" pitchFamily="18" charset="0"/>
              </a:rPr>
              <a:t>… A  ZA  DOMÁCÍ  ÚKOL  MÁTE</a:t>
            </a:r>
            <a:r>
              <a:rPr lang="cs-CZ" sz="3200" b="1" spc="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deus Regular" pitchFamily="2" charset="0"/>
              </a:rPr>
              <a:t> :</a:t>
            </a:r>
            <a:r>
              <a:rPr lang="cs-CZ" sz="2000" b="1" spc="300" dirty="0">
                <a:solidFill>
                  <a:srgbClr val="990000"/>
                </a:solidFill>
                <a:latin typeface="Amadeus Regular" pitchFamily="2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759130" cy="4822726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sz="1400" dirty="0"/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sz="4400" dirty="0">
                <a:solidFill>
                  <a:schemeClr val="accent2">
                    <a:lumMod val="75000"/>
                  </a:schemeClr>
                </a:solidFill>
              </a:rPr>
              <a:t>„ </a:t>
            </a:r>
            <a:r>
              <a:rPr lang="cs-CZ" sz="4400" dirty="0">
                <a:solidFill>
                  <a:schemeClr val="accent2">
                    <a:lumMod val="75000"/>
                  </a:schemeClr>
                </a:solidFill>
                <a:latin typeface="Zero &amp; Zero Is" pitchFamily="2" charset="0"/>
              </a:rPr>
              <a:t>BANÁN </a:t>
            </a:r>
            <a:r>
              <a:rPr lang="cs-CZ" sz="4400" dirty="0">
                <a:solidFill>
                  <a:schemeClr val="accent2">
                    <a:lumMod val="75000"/>
                  </a:schemeClr>
                </a:solidFill>
              </a:rPr>
              <a:t>“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sz="900" b="1" i="1" dirty="0">
              <a:solidFill>
                <a:srgbClr val="C00000"/>
              </a:solidFill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sz="3200" b="1" dirty="0">
                <a:solidFill>
                  <a:srgbClr val="008000"/>
                </a:solidFill>
              </a:rPr>
              <a:t>3 </a:t>
            </a:r>
            <a:r>
              <a:rPr lang="cs-CZ" sz="2400" dirty="0">
                <a:solidFill>
                  <a:srgbClr val="008000"/>
                </a:solidFill>
              </a:rPr>
              <a:t>až</a:t>
            </a:r>
            <a:r>
              <a:rPr lang="cs-CZ" sz="3200" b="1" dirty="0">
                <a:solidFill>
                  <a:srgbClr val="008000"/>
                </a:solidFill>
              </a:rPr>
              <a:t> 4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sz="2400" dirty="0">
                <a:solidFill>
                  <a:srgbClr val="008000"/>
                </a:solidFill>
              </a:rPr>
              <a:t>fotografie </a:t>
            </a:r>
            <a:r>
              <a:rPr lang="cs-CZ" sz="2000" dirty="0">
                <a:solidFill>
                  <a:srgbClr val="008000"/>
                </a:solidFill>
              </a:rPr>
              <a:t>na toto - poněkud neobvyklé - téma</a:t>
            </a:r>
            <a:endParaRPr lang="cs-CZ" sz="2800" dirty="0">
              <a:solidFill>
                <a:srgbClr val="008000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Symbol" pitchFamily="18" charset="2"/>
              <a:buChar char=""/>
              <a:defRPr/>
            </a:pP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může jít buď o 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3 až 4 úplně různé fotografie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Symbol" pitchFamily="18" charset="2"/>
              <a:buChar char="®"/>
              <a:defRPr/>
            </a:pP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nebo o </a:t>
            </a:r>
            <a:r>
              <a:rPr lang="cs-CZ" sz="2000" b="1" i="1" dirty="0">
                <a:solidFill>
                  <a:schemeClr val="accent2">
                    <a:lumMod val="75000"/>
                  </a:schemeClr>
                </a:solidFill>
              </a:rPr>
              <a:t>sérii 3 až 4 fotek</a:t>
            </a: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b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1200" i="1" dirty="0">
                <a:solidFill>
                  <a:schemeClr val="accent2">
                    <a:lumMod val="75000"/>
                  </a:schemeClr>
                </a:solidFill>
              </a:rPr>
              <a:t>tzn. fotek nějak sjednocených – myšlenkou, provedením atp.,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cs-CZ" sz="2000" i="1" dirty="0">
              <a:solidFill>
                <a:srgbClr val="7030A0"/>
              </a:solidFill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sz="1800" i="1" dirty="0">
                <a:solidFill>
                  <a:srgbClr val="006600"/>
                </a:solidFill>
              </a:rPr>
              <a:t> fotografie přineste na </a:t>
            </a:r>
            <a:r>
              <a:rPr lang="cs-CZ" sz="1800" i="1" dirty="0" err="1">
                <a:solidFill>
                  <a:srgbClr val="006600"/>
                </a:solidFill>
              </a:rPr>
              <a:t>flash-ce</a:t>
            </a:r>
            <a:r>
              <a:rPr lang="cs-CZ" sz="1800" i="1" dirty="0">
                <a:solidFill>
                  <a:srgbClr val="006600"/>
                </a:solidFill>
              </a:rPr>
              <a:t> nebo kartě </a:t>
            </a:r>
            <a:r>
              <a:rPr lang="cs-CZ" sz="1400" i="1" dirty="0">
                <a:solidFill>
                  <a:srgbClr val="006600"/>
                </a:solidFill>
              </a:rPr>
              <a:t>(pokud je to SD karta</a:t>
            </a:r>
            <a:r>
              <a:rPr lang="cs-CZ" sz="14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cs-CZ" sz="1800" i="1" dirty="0">
              <a:solidFill>
                <a:srgbClr val="008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cs-CZ" sz="2000" i="1" dirty="0">
              <a:solidFill>
                <a:srgbClr val="C0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000" i="1" dirty="0">
                <a:solidFill>
                  <a:schemeClr val="accent2">
                    <a:lumMod val="75000"/>
                  </a:schemeClr>
                </a:solidFill>
              </a:rPr>
              <a:t>Děkuji vám za pozornost a těším se na příště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sz="2400" i="1" dirty="0">
                <a:solidFill>
                  <a:schemeClr val="accent2">
                    <a:lumMod val="75000"/>
                  </a:schemeClr>
                </a:solidFill>
              </a:rPr>
              <a:t>Alice	</a:t>
            </a:r>
            <a:r>
              <a:rPr lang="cs-CZ" sz="2400" i="1" dirty="0">
                <a:solidFill>
                  <a:srgbClr val="C00000"/>
                </a:solidFill>
              </a:rPr>
              <a:t>			  	       </a:t>
            </a:r>
            <a:r>
              <a:rPr lang="cs-CZ" sz="2000" i="1" dirty="0">
                <a:solidFill>
                  <a:srgbClr val="C00000"/>
                </a:solidFill>
                <a:hlinkClick r:id="rId2"/>
              </a:rPr>
              <a:t>prokopova@ped.muni.cz</a:t>
            </a:r>
            <a:r>
              <a:rPr lang="cs-CZ" sz="2000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654675"/>
            <a:ext cx="9161463" cy="8318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Návod:</a:t>
            </a:r>
            <a:r>
              <a:rPr lang="cs-CZ" sz="2000" i="1" dirty="0">
                <a:solidFill>
                  <a:srgbClr val="7030A0"/>
                </a:solidFill>
                <a:latin typeface="+mn-lt"/>
              </a:rPr>
              <a:t> fotit - </a:t>
            </a:r>
            <a:r>
              <a:rPr lang="cs-CZ" sz="2000" i="1" dirty="0">
                <a:solidFill>
                  <a:srgbClr val="006600"/>
                </a:solidFill>
                <a:latin typeface="+mn-lt"/>
              </a:rPr>
              <a:t>hrát si </a:t>
            </a:r>
            <a:r>
              <a:rPr lang="cs-CZ" sz="2000" i="1" dirty="0">
                <a:solidFill>
                  <a:srgbClr val="7030A0"/>
                </a:solidFill>
                <a:latin typeface="+mn-lt"/>
              </a:rPr>
              <a:t>- fotit – </a:t>
            </a:r>
            <a:r>
              <a:rPr lang="cs-CZ" sz="2000" i="1" dirty="0">
                <a:solidFill>
                  <a:srgbClr val="FF0000"/>
                </a:solidFill>
                <a:latin typeface="+mn-lt"/>
              </a:rPr>
              <a:t>hrát si </a:t>
            </a:r>
            <a:r>
              <a:rPr lang="cs-CZ" sz="2000" i="1" dirty="0">
                <a:solidFill>
                  <a:srgbClr val="7030A0"/>
                </a:solidFill>
                <a:latin typeface="+mn-lt"/>
              </a:rPr>
              <a:t>- fotit … </a:t>
            </a:r>
            <a:r>
              <a:rPr lang="cs-CZ" sz="1600" i="1" dirty="0">
                <a:solidFill>
                  <a:srgbClr val="7030A0"/>
                </a:solidFill>
                <a:latin typeface="+mn-lt"/>
              </a:rPr>
              <a:t>občas promazat kartu  </a:t>
            </a:r>
            <a:br>
              <a:rPr lang="cs-CZ" sz="1600" i="1" dirty="0">
                <a:solidFill>
                  <a:srgbClr val="7030A0"/>
                </a:solidFill>
                <a:latin typeface="+mn-lt"/>
              </a:rPr>
            </a:br>
            <a:r>
              <a:rPr lang="cs-CZ" sz="2000" i="1" dirty="0">
                <a:solidFill>
                  <a:srgbClr val="7030A0"/>
                </a:solidFill>
                <a:latin typeface="+mn-lt"/>
              </a:rPr>
              <a:t>a dál fotit – 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hrát si </a:t>
            </a:r>
            <a:r>
              <a:rPr lang="cs-CZ" sz="2000" i="1" dirty="0">
                <a:solidFill>
                  <a:srgbClr val="7030A0"/>
                </a:solidFill>
                <a:latin typeface="+mn-lt"/>
              </a:rPr>
              <a:t>- fotit – </a:t>
            </a:r>
            <a:r>
              <a:rPr lang="cs-CZ" sz="2000" i="1" dirty="0">
                <a:solidFill>
                  <a:srgbClr val="FF3399"/>
                </a:solidFill>
                <a:latin typeface="+mn-lt"/>
              </a:rPr>
              <a:t>hrát si </a:t>
            </a:r>
            <a:r>
              <a:rPr lang="cs-CZ" sz="2000" i="1" dirty="0">
                <a:solidFill>
                  <a:srgbClr val="7030A0"/>
                </a:solidFill>
                <a:latin typeface="+mn-lt"/>
              </a:rPr>
              <a:t>- fotit  </a:t>
            </a:r>
            <a:r>
              <a:rPr lang="cs-CZ" sz="20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… atd. atd. </a:t>
            </a:r>
            <a:r>
              <a:rPr lang="cs-CZ" sz="2800" b="1" dirty="0">
                <a:solidFill>
                  <a:srgbClr val="7030A0"/>
                </a:solidFill>
                <a:latin typeface="+mn-lt"/>
                <a:sym typeface="Wingdings" pitchFamily="2" charset="2"/>
              </a:rPr>
              <a:t></a:t>
            </a:r>
            <a:endParaRPr lang="cs-CZ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Tlačítko akce: Zpět nebo Předchozí 4">
            <a:hlinkClick r:id="" action="ppaction://hlinkshowjump?jump=firstslide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4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116632"/>
            <a:ext cx="8424936" cy="6642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 fotografií 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také užitečné odkazy)</a:t>
            </a:r>
            <a:r>
              <a:rPr lang="cs-CZ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cs-CZ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2"/>
              </a:rPr>
              <a:t>http://pro.magnumphotos.com/C.aspx?VP3=SearchResult&amp;VBID=2K1HZO66M5LL99&amp;SMLS=1&amp;RW=1184&amp;RH=510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3"/>
              </a:rPr>
              <a:t>http://www.birgus.com/galerie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4"/>
              </a:rPr>
              <a:t>http://www.itf.cz/dokumenty/Katalog20_let_ITF_18_6_14.pdf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5"/>
              </a:rPr>
              <a:t>http://mastersofphotography.blogspot.cz/2011/03/ralph-steiner.html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6"/>
              </a:rPr>
              <a:t>http://www.isabart.org/person/3024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7"/>
              </a:rPr>
              <a:t>http://www.sudek-atelier.cz/cz/archiv-vystav/emila-medkova.html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8"/>
              </a:rPr>
              <a:t>http://kamil.profitux.cz/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9"/>
              </a:rPr>
              <a:t>http://www.vojtechslama.com/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10"/>
              </a:rPr>
              <a:t>http://www.ephoto.sk/komunita/clanky-uzivatelov/406/kreativita-pri-fotografovani/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11"/>
              </a:rPr>
              <a:t>http://www.techradar.com/how-to/photography-video-capture/cameras/52-photography-projects-a-photo-idea-to-try-every-week-of-the-year-1320795</a:t>
            </a:r>
            <a:endParaRPr lang="cs-CZ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12"/>
              </a:rPr>
              <a:t>http://okolo.tode.cz/Uvod/</a:t>
            </a:r>
            <a:r>
              <a:rPr lang="cs-CZ" dirty="0"/>
              <a:t> </a:t>
            </a:r>
            <a:r>
              <a:rPr lang="cs-CZ" sz="2400" b="1" dirty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cs-CZ" sz="2400" dirty="0"/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cs-CZ" dirty="0">
                <a:hlinkClick r:id="rId13"/>
              </a:rPr>
              <a:t>https://www.fotozenky.cz/</a:t>
            </a:r>
            <a:r>
              <a:rPr lang="cs-CZ" dirty="0"/>
              <a:t> </a:t>
            </a:r>
            <a:r>
              <a:rPr lang="cs-CZ" sz="2400" b="1" dirty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cs-CZ" b="1" dirty="0">
              <a:solidFill>
                <a:srgbClr val="C00000"/>
              </a:solidFill>
              <a:sym typeface="Wingdings" pitchFamily="2" charset="2"/>
            </a:endParaRPr>
          </a:p>
        </p:txBody>
      </p:sp>
      <p:sp>
        <p:nvSpPr>
          <p:cNvPr id="3" name="Tlačítko akce: Zpět nebo Předchozí 2">
            <a:hlinkClick r:id="" action="ppaction://hlinkshowjump?jump=firstslide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BackPrevious">
            <a:avLst/>
          </a:prstGeom>
          <a:solidFill>
            <a:schemeClr val="tx2">
              <a:lumMod val="65000"/>
              <a:lumOff val="3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7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rcadlo, světlo&#10;&#10;Popis byl vytvořen automaticky">
            <a:extLst>
              <a:ext uri="{FF2B5EF4-FFF2-40B4-BE49-F238E27FC236}">
                <a16:creationId xmlns:a16="http://schemas.microsoft.com/office/drawing/2014/main" id="{DC2FB8F0-71A0-4B39-8FBF-121FC17D5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07" y="0"/>
            <a:ext cx="5535385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0940AF5-CA04-4872-9CFB-F0E9F0304088}"/>
              </a:ext>
            </a:extLst>
          </p:cNvPr>
          <p:cNvSpPr/>
          <p:nvPr/>
        </p:nvSpPr>
        <p:spPr>
          <a:xfrm>
            <a:off x="8748464" y="6334780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</a:t>
            </a:r>
            <a:endParaRPr lang="cs-CZ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2F8F282-2159-48A1-BC97-31FCAE4FD279}"/>
              </a:ext>
            </a:extLst>
          </p:cNvPr>
          <p:cNvSpPr/>
          <p:nvPr/>
        </p:nvSpPr>
        <p:spPr>
          <a:xfrm>
            <a:off x="8754943" y="6334780"/>
            <a:ext cx="3890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47404C0-0566-4622-8EC1-EB69ADDF2112}"/>
              </a:ext>
            </a:extLst>
          </p:cNvPr>
          <p:cNvSpPr/>
          <p:nvPr/>
        </p:nvSpPr>
        <p:spPr>
          <a:xfrm>
            <a:off x="8728525" y="6381328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BACC7BB-A79D-45F4-A32D-32A5349C6F95}"/>
              </a:ext>
            </a:extLst>
          </p:cNvPr>
          <p:cNvSpPr/>
          <p:nvPr/>
        </p:nvSpPr>
        <p:spPr>
          <a:xfrm>
            <a:off x="8708860" y="6393774"/>
            <a:ext cx="4395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1313</Words>
  <Application>Microsoft Office PowerPoint</Application>
  <PresentationFormat>Předvádění na obrazovce (4:3)</PresentationFormat>
  <Paragraphs>159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4" baseType="lpstr">
      <vt:lpstr>Amadeus Regular</vt:lpstr>
      <vt:lpstr>Arial</vt:lpstr>
      <vt:lpstr>Calibri</vt:lpstr>
      <vt:lpstr>Courier New</vt:lpstr>
      <vt:lpstr>Crazy Girlz Blond BTN</vt:lpstr>
      <vt:lpstr>Ink Free</vt:lpstr>
      <vt:lpstr>Symbol</vt:lpstr>
      <vt:lpstr>Tekton Pro Ext</vt:lpstr>
      <vt:lpstr>Verdana</vt:lpstr>
      <vt:lpstr>Wingdings</vt:lpstr>
      <vt:lpstr>Zero &amp; Zero Is</vt:lpstr>
      <vt:lpstr>Profil</vt:lpstr>
      <vt:lpstr>Prezentace aplikace PowerPoint</vt:lpstr>
      <vt:lpstr>Prezentace aplikace PowerPoint</vt:lpstr>
      <vt:lpstr>CO NÁS ČEKÁ V  NÁSLEDUJÍCÍCH  SETKÁNÍCH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… A  ZA  DOMÁCÍ  ÚKOL  MÁTE : </vt:lpstr>
      <vt:lpstr>… A  ZA  DOMÁCÍ  ÚKOL  MÁTE :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/>
  <cp:lastModifiedBy/>
  <cp:revision>200</cp:revision>
  <dcterms:created xsi:type="dcterms:W3CDTF">2006-08-29T16:20:01Z</dcterms:created>
  <dcterms:modified xsi:type="dcterms:W3CDTF">2021-10-06T16:36:41Z</dcterms:modified>
</cp:coreProperties>
</file>