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16"/>
  </p:notesMasterIdLst>
  <p:sldIdLst>
    <p:sldId id="327" r:id="rId2"/>
    <p:sldId id="401" r:id="rId3"/>
    <p:sldId id="421" r:id="rId4"/>
    <p:sldId id="416" r:id="rId5"/>
    <p:sldId id="417" r:id="rId6"/>
    <p:sldId id="423" r:id="rId7"/>
    <p:sldId id="422" r:id="rId8"/>
    <p:sldId id="420" r:id="rId9"/>
    <p:sldId id="419" r:id="rId10"/>
    <p:sldId id="424" r:id="rId11"/>
    <p:sldId id="425" r:id="rId12"/>
    <p:sldId id="426" r:id="rId13"/>
    <p:sldId id="427" r:id="rId14"/>
    <p:sldId id="415" r:id="rId15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6600"/>
    <a:srgbClr val="293024"/>
    <a:srgbClr val="3333FF"/>
    <a:srgbClr val="FF3399"/>
    <a:srgbClr val="FFCC66"/>
    <a:srgbClr val="FFD347"/>
    <a:srgbClr val="FFFF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22" autoAdjust="0"/>
    <p:restoredTop sz="86483" autoAdjust="0"/>
  </p:normalViewPr>
  <p:slideViewPr>
    <p:cSldViewPr>
      <p:cViewPr varScale="1">
        <p:scale>
          <a:sx n="74" d="100"/>
          <a:sy n="74" d="100"/>
        </p:scale>
        <p:origin x="1696" y="6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4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D8DF25D-1304-4F65-BA7C-5F754E00091B}" type="datetimeFigureOut">
              <a:rPr lang="cs-CZ"/>
              <a:pPr>
                <a:defRPr/>
              </a:pPr>
              <a:t>06.11.2024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CAC927F-9129-45F9-9FF9-9BBF63B22A6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19235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2147483647 w 1000"/>
              <a:gd name="T3" fmla="*/ 0 h 1000"/>
              <a:gd name="T4" fmla="*/ 2147483647 w 1000"/>
              <a:gd name="T5" fmla="*/ 2147483647 h 1000"/>
              <a:gd name="T6" fmla="*/ 0 w 1000"/>
              <a:gd name="T7" fmla="*/ 2147483647 h 1000"/>
              <a:gd name="T8" fmla="*/ 0 w 1000"/>
              <a:gd name="T9" fmla="*/ 0 h 1000"/>
              <a:gd name="T10" fmla="*/ 2147483647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2147483647 w 1000"/>
              <a:gd name="T3" fmla="*/ 0 h 1000"/>
              <a:gd name="T4" fmla="*/ 2147483647 w 1000"/>
              <a:gd name="T5" fmla="*/ 2147483647 h 1000"/>
              <a:gd name="T6" fmla="*/ 0 w 1000"/>
              <a:gd name="T7" fmla="*/ 2147483647 h 1000"/>
              <a:gd name="T8" fmla="*/ 0 w 1000"/>
              <a:gd name="T9" fmla="*/ 0 h 1000"/>
              <a:gd name="T10" fmla="*/ 2147483647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23B922-8CAE-4CF6-845B-892D161203F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1761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AD12A-C2AA-4D61-9AE1-C8378C60C32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8621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7D991-FD93-46B2-8B53-91DD17A9199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5571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6C20F-56D7-425F-A18D-7B481815BFC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984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8DFA2-234E-4B3D-B081-AB36577754B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540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BA0D8-68C5-4E78-A094-FFA0ABBEEC7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0383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51057-C6E0-406A-A2D4-C6EA64B0A68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5046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87AED2-4DB0-4184-B4F3-2D90456EE14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7410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FBA37-3B49-4D07-A31B-EF3DD5D3F16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9452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CEADA-C7B5-44A0-BBDF-87685913F27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2716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ED2C8-2A34-4B3C-B999-486AE4C29F8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8091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01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2147483647 w 1000"/>
              <a:gd name="T3" fmla="*/ 0 h 1000"/>
              <a:gd name="T4" fmla="*/ 2147483647 w 1000"/>
              <a:gd name="T5" fmla="*/ 2147483647 h 1000"/>
              <a:gd name="T6" fmla="*/ 0 w 1000"/>
              <a:gd name="T7" fmla="*/ 2147483647 h 1000"/>
              <a:gd name="T8" fmla="*/ 0 w 1000"/>
              <a:gd name="T9" fmla="*/ 0 h 1000"/>
              <a:gd name="T10" fmla="*/ 2147483647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271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90748219-8EE0-4AC5-A67E-B6228EE4764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22" r:id="rId1"/>
    <p:sldLayoutId id="2147484323" r:id="rId2"/>
    <p:sldLayoutId id="2147484324" r:id="rId3"/>
    <p:sldLayoutId id="2147484325" r:id="rId4"/>
    <p:sldLayoutId id="2147484326" r:id="rId5"/>
    <p:sldLayoutId id="2147484327" r:id="rId6"/>
    <p:sldLayoutId id="2147484328" r:id="rId7"/>
    <p:sldLayoutId id="2147484329" r:id="rId8"/>
    <p:sldLayoutId id="2147484330" r:id="rId9"/>
    <p:sldLayoutId id="2147484331" r:id="rId10"/>
    <p:sldLayoutId id="2147484332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7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7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7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7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7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bertvano.cz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hyperlink" Target="https://cs.wikipedia.org/wiki/Robert_Vano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s.wikipedia.org/wiki/Josef_Sudek" TargetMode="Externa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s.wikipedia.org/wiki/V%C3%A1clav_J%C3%ADr%C5%AF" TargetMode="Externa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s.wikipedia.org/wiki/Anton%C3%ADn_Kratochv%C3%ADl_(fotograf)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cs.wikipedia.org/wiki/Richard_Avedon" TargetMode="External"/><Relationship Id="rId3" Type="http://schemas.openxmlformats.org/officeDocument/2006/relationships/image" Target="../media/image21.jpeg"/><Relationship Id="rId7" Type="http://schemas.openxmlformats.org/officeDocument/2006/relationships/image" Target="../media/image24.jpeg"/><Relationship Id="rId12" Type="http://schemas.openxmlformats.org/officeDocument/2006/relationships/hyperlink" Target="https://en.wikipedia.org/wiki/David_Hamilton_(photographer)" TargetMode="External"/><Relationship Id="rId2" Type="http://schemas.openxmlformats.org/officeDocument/2006/relationships/hyperlink" Target="https://en.wikipedia.org/wiki/Lillian_Bassman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11" Type="http://schemas.microsoft.com/office/2007/relationships/hdphoto" Target="../media/hdphoto1.wdp"/><Relationship Id="rId5" Type="http://schemas.openxmlformats.org/officeDocument/2006/relationships/hyperlink" Target="https://cs.wikipedia.org/wiki/Sarah_Moon" TargetMode="External"/><Relationship Id="rId10" Type="http://schemas.openxmlformats.org/officeDocument/2006/relationships/image" Target="../media/image26.jpeg"/><Relationship Id="rId4" Type="http://schemas.openxmlformats.org/officeDocument/2006/relationships/image" Target="../media/image22.jpeg"/><Relationship Id="rId9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slide" Target="slide12.xml"/><Relationship Id="rId7" Type="http://schemas.openxmlformats.org/officeDocument/2006/relationships/image" Target="../media/image27.jpeg"/><Relationship Id="rId2" Type="http://schemas.openxmlformats.org/officeDocument/2006/relationships/hyperlink" Target="https://www.fotozenky.cz/soubor/icm-technikasnimani-pdf-238/" TargetMode="External"/><Relationship Id="rId1" Type="http://schemas.openxmlformats.org/officeDocument/2006/relationships/slideLayout" Target="../slideLayouts/slideLayout7.xml"/><Relationship Id="rId6" Type="http://schemas.openxmlformats.org/officeDocument/2006/relationships/slide" Target="slide13.xml"/><Relationship Id="rId5" Type="http://schemas.openxmlformats.org/officeDocument/2006/relationships/hyperlink" Target="http://digineff.cz/art/costim/090715_orton.html" TargetMode="External"/><Relationship Id="rId4" Type="http://schemas.openxmlformats.org/officeDocument/2006/relationships/hyperlink" Target="http://lensbaby.com/cs/" TargetMode="External"/><Relationship Id="rId9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4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microsoft.com/office/2007/relationships/hdphoto" Target="../media/hdphoto2.wdp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prokopova@ped.muni.cz" TargetMode="External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-17403" y="0"/>
            <a:ext cx="2429163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cs-CZ" sz="1400" i="1" dirty="0">
                <a:solidFill>
                  <a:schemeClr val="bg1">
                    <a:lumMod val="85000"/>
                  </a:schemeClr>
                </a:solidFill>
              </a:rPr>
              <a:t>„Fotka nemusí být ostrá“ </a:t>
            </a:r>
          </a:p>
          <a:p>
            <a:r>
              <a:rPr lang="cs-CZ" sz="1300" i="1" dirty="0">
                <a:solidFill>
                  <a:schemeClr val="bg1">
                    <a:lumMod val="65000"/>
                  </a:schemeClr>
                </a:solidFill>
                <a:hlinkClick r:id="rId3"/>
              </a:rPr>
              <a:t>Robert Vano</a:t>
            </a:r>
            <a:r>
              <a:rPr lang="cs-CZ" sz="1300" i="1" dirty="0">
                <a:solidFill>
                  <a:schemeClr val="bg1">
                    <a:lumMod val="65000"/>
                  </a:schemeClr>
                </a:solidFill>
              </a:rPr>
              <a:t> (*1948)</a:t>
            </a:r>
            <a:br>
              <a:rPr lang="cs-CZ" sz="1300" i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cs-CZ" sz="1200" i="1" dirty="0">
                <a:solidFill>
                  <a:schemeClr val="bg1">
                    <a:lumMod val="65000"/>
                  </a:schemeClr>
                </a:solidFill>
              </a:rPr>
              <a:t>(název jeho výstavy </a:t>
            </a:r>
            <a:br>
              <a:rPr lang="cs-CZ" sz="1200" i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cs-CZ" sz="1200" i="1" dirty="0">
                <a:solidFill>
                  <a:schemeClr val="bg1">
                    <a:lumMod val="65000"/>
                  </a:schemeClr>
                </a:solidFill>
              </a:rPr>
              <a:t>a stejnojmenné </a:t>
            </a:r>
            <a:br>
              <a:rPr lang="cs-CZ" sz="1200" i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cs-CZ" sz="1200" i="1" dirty="0">
                <a:solidFill>
                  <a:schemeClr val="bg1">
                    <a:lumMod val="65000"/>
                  </a:schemeClr>
                </a:solidFill>
              </a:rPr>
              <a:t>knihy) </a:t>
            </a:r>
            <a:r>
              <a:rPr lang="cs-CZ" sz="1300" i="1" dirty="0">
                <a:solidFill>
                  <a:schemeClr val="bg1">
                    <a:lumMod val="65000"/>
                  </a:schemeClr>
                </a:solidFill>
              </a:rPr>
              <a:t>	</a:t>
            </a:r>
            <a:endParaRPr lang="cs-CZ" sz="13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287016" y="751173"/>
            <a:ext cx="885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Ostrost nebo neostrost je jedním z prvků vyjádření fotografa</a:t>
            </a:r>
            <a:endParaRPr lang="cs-CZ" sz="1400" b="1" i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179512" y="1167339"/>
            <a:ext cx="7992888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cs-CZ" sz="1600" b="1" dirty="0">
                <a:solidFill>
                  <a:schemeClr val="accent6">
                    <a:lumMod val="75000"/>
                  </a:schemeClr>
                </a:solidFill>
              </a:rPr>
              <a:t>Naše oko se chová jako „rychlý zoom“</a:t>
            </a:r>
            <a:r>
              <a:rPr lang="cs-CZ" sz="1600" dirty="0">
                <a:solidFill>
                  <a:schemeClr val="accent6">
                    <a:lumMod val="75000"/>
                  </a:schemeClr>
                </a:solidFill>
              </a:rPr>
              <a:t>, neustále přeostřuje z místa na místo a pocit, že stále vidíme ostře, je pouze zdánlivý. To jen rychlost svalů oka je mnohem rychlejší. Lidský mozek je naprogramovaný tak, abychom si neustálého přeostřování nevšimli </a:t>
            </a:r>
            <a:r>
              <a:rPr lang="cs-CZ" sz="1400" dirty="0">
                <a:solidFill>
                  <a:schemeClr val="accent6">
                    <a:lumMod val="75000"/>
                  </a:schemeClr>
                </a:solidFill>
              </a:rPr>
              <a:t>(kognitivně je vjem zpracovaný – dojem permanentní ostrosti)</a:t>
            </a:r>
            <a:r>
              <a:rPr lang="cs-CZ" sz="1600" dirty="0">
                <a:solidFill>
                  <a:schemeClr val="accent6">
                    <a:lumMod val="75000"/>
                  </a:schemeClr>
                </a:solidFill>
              </a:rPr>
              <a:t>.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sz="1400" dirty="0">
                <a:solidFill>
                  <a:srgbClr val="7030A0"/>
                </a:solidFill>
              </a:rPr>
              <a:t>Když se ale např. soustředíme na prst 5 cm od oka a chtěli bychom přeostřit na "nekonečno" jako fotoaparát, tak si tohoto vjemu můžeme všimnout.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cs-CZ" sz="1400" dirty="0">
              <a:solidFill>
                <a:srgbClr val="7030A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cs-CZ" sz="1400" dirty="0">
              <a:solidFill>
                <a:srgbClr val="7030A0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271531" y="116632"/>
            <a:ext cx="7396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Neostrost</a:t>
            </a:r>
            <a:r>
              <a:rPr lang="cs-CZ" sz="2800" dirty="0">
                <a:solidFill>
                  <a:srgbClr val="006600"/>
                </a:solidFill>
              </a:rPr>
              <a:t> jako tvůrčí prvek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965" y="3645025"/>
            <a:ext cx="4315938" cy="3212976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287016" y="3501008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cs-CZ" sz="1600" b="1" dirty="0">
                <a:solidFill>
                  <a:schemeClr val="accent6">
                    <a:lumMod val="75000"/>
                  </a:schemeClr>
                </a:solidFill>
              </a:rPr>
              <a:t>Oko vidí ostře to, co zrovna ostře potřebuje vidět</a:t>
            </a:r>
            <a:r>
              <a:rPr lang="cs-CZ" sz="1600" dirty="0">
                <a:solidFill>
                  <a:schemeClr val="accent6">
                    <a:lumMod val="75000"/>
                  </a:schemeClr>
                </a:solidFill>
              </a:rPr>
              <a:t>, ostatní sice vnímá, ale nevidí ostře. Tudíž je přirozeně divák zvyklý na to, že to, co je ve snímku důležité, bude ostré </a:t>
            </a:r>
            <a:r>
              <a:rPr lang="cs-CZ" sz="1400" dirty="0">
                <a:solidFill>
                  <a:schemeClr val="accent6">
                    <a:lumMod val="75000"/>
                  </a:schemeClr>
                </a:solidFill>
              </a:rPr>
              <a:t>(i naopak – ostré </a:t>
            </a:r>
            <a:r>
              <a:rPr lang="cs-CZ" sz="1400" dirty="0">
                <a:solidFill>
                  <a:schemeClr val="accent6">
                    <a:lumMod val="75000"/>
                  </a:schemeClr>
                </a:solidFill>
                <a:sym typeface="Symbol"/>
              </a:rPr>
              <a:t> důležité)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sz="1400" dirty="0">
                <a:solidFill>
                  <a:srgbClr val="7030A0"/>
                </a:solidFill>
                <a:sym typeface="Symbol"/>
              </a:rPr>
              <a:t>Např.: neostrá tvář na ostrém pozadí oku nelahodí (pokud je hlavním motivem ona tvář)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sz="1400" dirty="0">
                <a:solidFill>
                  <a:srgbClr val="7030A0"/>
                </a:solidFill>
                <a:sym typeface="Symbol"/>
              </a:rPr>
              <a:t>Např.: ostrá tvář (je-li hlavním motivem) působí lépe na rozostřeném pozadí (viz obr.)</a:t>
            </a:r>
            <a:endParaRPr lang="cs-CZ" sz="1400" dirty="0">
              <a:solidFill>
                <a:srgbClr val="7030A0"/>
              </a:solidFill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5621357" y="2977788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i="1" dirty="0">
                <a:solidFill>
                  <a:srgbClr val="006600"/>
                </a:solidFill>
              </a:rPr>
              <a:t>Která z těchto dvou fotografií působí vizuálně lépe?</a:t>
            </a:r>
          </a:p>
        </p:txBody>
      </p:sp>
    </p:spTree>
    <p:extLst>
      <p:ext uri="{BB962C8B-B14F-4D97-AF65-F5344CB8AC3E}">
        <p14:creationId xmlns:p14="http://schemas.microsoft.com/office/powerpoint/2010/main" val="2587310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34339" y="692696"/>
            <a:ext cx="837659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cs-CZ" sz="1600" dirty="0">
                <a:solidFill>
                  <a:schemeClr val="accent6">
                    <a:lumMod val="75000"/>
                  </a:schemeClr>
                </a:solidFill>
              </a:rPr>
              <a:t>Ostrost/neostrost fotografie je jednoduše důsledkem toho, že </a:t>
            </a:r>
            <a:r>
              <a:rPr lang="cs-CZ" sz="1600" b="1" dirty="0">
                <a:solidFill>
                  <a:schemeClr val="accent6">
                    <a:lumMod val="75000"/>
                  </a:schemeClr>
                </a:solidFill>
              </a:rPr>
              <a:t>fotoaparát</a:t>
            </a:r>
            <a:r>
              <a:rPr lang="cs-CZ" sz="1600" dirty="0">
                <a:solidFill>
                  <a:schemeClr val="accent6">
                    <a:lumMod val="75000"/>
                  </a:schemeClr>
                </a:solidFill>
              </a:rPr>
              <a:t> se nechová jako lidské oko </a:t>
            </a:r>
            <a:r>
              <a:rPr lang="cs-CZ" sz="1600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  -  </a:t>
            </a:r>
            <a:r>
              <a:rPr lang="cs-CZ" sz="1600" b="1" dirty="0">
                <a:solidFill>
                  <a:srgbClr val="006600"/>
                </a:solidFill>
                <a:sym typeface="Wingdings" pitchFamily="2" charset="2"/>
              </a:rPr>
              <a:t>VIDÍ JINAK!</a:t>
            </a:r>
          </a:p>
          <a:p>
            <a:pPr marL="285750" indent="-285750">
              <a:buFont typeface="Arial" pitchFamily="34" charset="0"/>
              <a:buChar char="•"/>
            </a:pPr>
            <a:endParaRPr lang="cs-CZ" sz="1600" dirty="0">
              <a:solidFill>
                <a:schemeClr val="accent6">
                  <a:lumMod val="75000"/>
                </a:schemeClr>
              </a:solidFill>
              <a:sym typeface="Wingdings" pitchFamily="2" charset="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cs-CZ" sz="1600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Základ dobré fotky (ovšem ne vždy) – ostrý hlavní motiv, neostré pozadí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sz="1400" dirty="0">
                <a:solidFill>
                  <a:srgbClr val="7030A0"/>
                </a:solidFill>
                <a:sym typeface="Wingdings" pitchFamily="2" charset="2"/>
              </a:rPr>
              <a:t>Fotka však může být i celá neostrá nebo celá ostrá … 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cs-CZ" sz="1400" dirty="0">
              <a:solidFill>
                <a:srgbClr val="7030A0"/>
              </a:solidFill>
              <a:sym typeface="Wingdings" pitchFamily="2" charset="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cs-CZ" sz="1600" b="1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Neostrost</a:t>
            </a:r>
            <a:r>
              <a:rPr lang="cs-CZ" sz="1600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 (</a:t>
            </a:r>
            <a:r>
              <a:rPr lang="cs-CZ" sz="1400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nikoli omylem! – např. nezáměrné roztřesení foťáku při dlouhém čase</a:t>
            </a:r>
            <a:r>
              <a:rPr lang="cs-CZ" sz="1600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) </a:t>
            </a:r>
            <a:r>
              <a:rPr lang="cs-CZ" sz="1600" b="1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může být tvůrčím (výtvarným, emočním) prvkem</a:t>
            </a:r>
            <a:r>
              <a:rPr lang="cs-CZ" sz="1600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, pokud ovšem koresponduje s obsahem</a:t>
            </a:r>
          </a:p>
          <a:p>
            <a:pPr lvl="1"/>
            <a:r>
              <a:rPr lang="cs-CZ" sz="1400" dirty="0">
                <a:solidFill>
                  <a:srgbClr val="7030A0"/>
                </a:solidFill>
                <a:sym typeface="Wingdings" pitchFamily="2" charset="2"/>
              </a:rPr>
              <a:t>Např.: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sz="1400" dirty="0">
                <a:solidFill>
                  <a:srgbClr val="7030A0"/>
                </a:solidFill>
                <a:sym typeface="Wingdings" pitchFamily="2" charset="2"/>
              </a:rPr>
              <a:t>Znázornění pohybu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sz="1400" dirty="0">
                <a:solidFill>
                  <a:srgbClr val="7030A0"/>
                </a:solidFill>
                <a:sym typeface="Wingdings" pitchFamily="2" charset="2"/>
              </a:rPr>
              <a:t>Snová atmosféra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sz="1400" dirty="0">
                <a:solidFill>
                  <a:srgbClr val="7030A0"/>
                </a:solidFill>
                <a:sym typeface="Wingdings" pitchFamily="2" charset="2"/>
              </a:rPr>
              <a:t>Prohloubení emočního účinku</a:t>
            </a:r>
            <a:endParaRPr lang="cs-CZ" sz="1400" dirty="0">
              <a:solidFill>
                <a:srgbClr val="006600"/>
              </a:solidFill>
              <a:sym typeface="Wingdings" pitchFamily="2" charset="2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cs-CZ" sz="1400" dirty="0">
                <a:solidFill>
                  <a:srgbClr val="7030A0"/>
                </a:solidFill>
                <a:sym typeface="Wingdings" pitchFamily="2" charset="2"/>
              </a:rPr>
              <a:t>Dosažení/zdůraznění výtvarného účinku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cs-CZ" sz="1400" dirty="0">
                <a:solidFill>
                  <a:srgbClr val="7030A0"/>
                </a:solidFill>
                <a:sym typeface="Wingdings" pitchFamily="2" charset="2"/>
              </a:rPr>
              <a:t>… atd.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271531" y="116632"/>
            <a:ext cx="7396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Neostrost</a:t>
            </a:r>
            <a:r>
              <a:rPr lang="cs-CZ" sz="2800" dirty="0">
                <a:solidFill>
                  <a:srgbClr val="006600"/>
                </a:solidFill>
              </a:rPr>
              <a:t> jako tvůrčí prvek</a:t>
            </a:r>
          </a:p>
        </p:txBody>
      </p:sp>
      <p:pic>
        <p:nvPicPr>
          <p:cNvPr id="2050" name="Picture 2" descr="C:\Users\user\Desktop\neostrost\407689_detai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826431"/>
            <a:ext cx="2846632" cy="189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neostrost\02-jan-fiala-2013-krasa-rychlosti-a-pohybu-kocia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64047"/>
            <a:ext cx="3635896" cy="251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neostrost\Bob Gajdoš panning 1_60s F5 ISO 2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797151"/>
            <a:ext cx="2846632" cy="2085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esktop\neostrost\_DSC4239_Kamenicka-sprcha_we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063" y="4303871"/>
            <a:ext cx="2482121" cy="2554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390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271531" y="116632"/>
            <a:ext cx="5164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Neostrost</a:t>
            </a:r>
            <a:r>
              <a:rPr lang="cs-CZ" sz="2800" dirty="0">
                <a:solidFill>
                  <a:srgbClr val="006600"/>
                </a:solidFill>
              </a:rPr>
              <a:t> jako tvůrčí prvek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271531" y="764704"/>
            <a:ext cx="24482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C00000"/>
                </a:solidFill>
              </a:rPr>
              <a:t>Neostrost v roli tvůrčího prvku </a:t>
            </a:r>
            <a:br>
              <a:rPr lang="cs-CZ" dirty="0">
                <a:solidFill>
                  <a:srgbClr val="C00000"/>
                </a:solidFill>
              </a:rPr>
            </a:br>
            <a:r>
              <a:rPr lang="cs-CZ" dirty="0">
                <a:solidFill>
                  <a:srgbClr val="C00000"/>
                </a:solidFill>
              </a:rPr>
              <a:t>se ve fotografii používala </a:t>
            </a:r>
            <a:br>
              <a:rPr lang="cs-CZ" dirty="0">
                <a:solidFill>
                  <a:srgbClr val="C00000"/>
                </a:solidFill>
              </a:rPr>
            </a:br>
            <a:r>
              <a:rPr lang="cs-CZ" dirty="0">
                <a:solidFill>
                  <a:srgbClr val="C00000"/>
                </a:solidFill>
              </a:rPr>
              <a:t>v minulosti a hojně se používá </a:t>
            </a:r>
            <a:br>
              <a:rPr lang="cs-CZ" dirty="0">
                <a:solidFill>
                  <a:srgbClr val="C00000"/>
                </a:solidFill>
              </a:rPr>
            </a:br>
            <a:r>
              <a:rPr lang="cs-CZ" dirty="0">
                <a:solidFill>
                  <a:srgbClr val="C00000"/>
                </a:solidFill>
              </a:rPr>
              <a:t>i </a:t>
            </a:r>
            <a:r>
              <a:rPr lang="cs-CZ" b="1" dirty="0">
                <a:solidFill>
                  <a:srgbClr val="C00000"/>
                </a:solidFill>
              </a:rPr>
              <a:t>v současnosti</a:t>
            </a:r>
          </a:p>
        </p:txBody>
      </p:sp>
      <p:pic>
        <p:nvPicPr>
          <p:cNvPr id="1026" name="Picture 2" descr="C:\Users\user\Desktop\neostrost\robert vano Island Czech Elle 19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635" y="1270968"/>
            <a:ext cx="3312368" cy="265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neostrost\robert vano Marek Praha 20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33210"/>
            <a:ext cx="3059832" cy="3824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neostrost\robert vano __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861047"/>
            <a:ext cx="2036991" cy="2996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Desktop\neostrost\robert vano Bohemia Adržpach 199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969" y="4122106"/>
            <a:ext cx="3980725" cy="2735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406" y="0"/>
            <a:ext cx="2558594" cy="3789040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3307651" y="659952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i="1" dirty="0">
                <a:solidFill>
                  <a:srgbClr val="7030A0"/>
                </a:solidFill>
              </a:rPr>
              <a:t>Fotografie na této stránce: </a:t>
            </a:r>
            <a:r>
              <a:rPr lang="cs-CZ" sz="1400" i="1" dirty="0">
                <a:solidFill>
                  <a:srgbClr val="7030A0"/>
                </a:solidFill>
                <a:hlinkClick r:id="rId7"/>
              </a:rPr>
              <a:t>Robert Vano</a:t>
            </a:r>
            <a:r>
              <a:rPr lang="cs-CZ" sz="1400" i="1" dirty="0">
                <a:solidFill>
                  <a:srgbClr val="7030A0"/>
                </a:solidFill>
              </a:rPr>
              <a:t> </a:t>
            </a:r>
            <a:r>
              <a:rPr lang="cs-CZ" sz="1200" i="1" dirty="0">
                <a:solidFill>
                  <a:srgbClr val="7030A0"/>
                </a:solidFill>
              </a:rPr>
              <a:t>(*1948)</a:t>
            </a:r>
          </a:p>
        </p:txBody>
      </p:sp>
    </p:spTree>
    <p:extLst>
      <p:ext uri="{BB962C8B-B14F-4D97-AF65-F5344CB8AC3E}">
        <p14:creationId xmlns:p14="http://schemas.microsoft.com/office/powerpoint/2010/main" val="84519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0" y="14008"/>
            <a:ext cx="363589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Neostrost</a:t>
            </a:r>
            <a:r>
              <a:rPr lang="cs-CZ" sz="2800" dirty="0">
                <a:solidFill>
                  <a:srgbClr val="006600"/>
                </a:solidFill>
              </a:rPr>
              <a:t> </a:t>
            </a:r>
            <a:r>
              <a:rPr lang="cs-CZ" sz="2400" dirty="0">
                <a:solidFill>
                  <a:srgbClr val="006600"/>
                </a:solidFill>
              </a:rPr>
              <a:t>jako tvůrčí prvek</a:t>
            </a:r>
          </a:p>
        </p:txBody>
      </p:sp>
      <p:pic>
        <p:nvPicPr>
          <p:cNvPr id="3074" name="Picture 2" descr="C:\Users\user\Desktop\neostrost\hot\josef sudek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867" y="3464092"/>
            <a:ext cx="2745840" cy="338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neostrost\josef-sude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1" y="3464092"/>
            <a:ext cx="2477305" cy="3393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neostrost\ob_1ce989_josefsudek-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16" y="0"/>
            <a:ext cx="5115284" cy="33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user\Desktop\neostrost\sudek_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39927"/>
            <a:ext cx="3851920" cy="384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539552" y="1671849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i="1" dirty="0">
                <a:solidFill>
                  <a:srgbClr val="7030A0"/>
                </a:solidFill>
              </a:rPr>
              <a:t>Fotografie na této stránce: </a:t>
            </a:r>
            <a:r>
              <a:rPr lang="cs-CZ" sz="1600" i="1" dirty="0">
                <a:solidFill>
                  <a:srgbClr val="7030A0"/>
                </a:solidFill>
                <a:hlinkClick r:id="rId6"/>
              </a:rPr>
              <a:t>Josef Sudek</a:t>
            </a:r>
            <a:r>
              <a:rPr lang="cs-CZ" sz="1600" i="1" dirty="0">
                <a:solidFill>
                  <a:srgbClr val="7030A0"/>
                </a:solidFill>
              </a:rPr>
              <a:t> </a:t>
            </a:r>
            <a:r>
              <a:rPr lang="cs-CZ" sz="1400" i="1" dirty="0">
                <a:solidFill>
                  <a:srgbClr val="7030A0"/>
                </a:solidFill>
              </a:rPr>
              <a:t>(1896 – 1976)</a:t>
            </a:r>
          </a:p>
        </p:txBody>
      </p:sp>
    </p:spTree>
    <p:extLst>
      <p:ext uri="{BB962C8B-B14F-4D97-AF65-F5344CB8AC3E}">
        <p14:creationId xmlns:p14="http://schemas.microsoft.com/office/powerpoint/2010/main" val="1102280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271531" y="116632"/>
            <a:ext cx="5164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Neostrost</a:t>
            </a:r>
            <a:r>
              <a:rPr lang="cs-CZ" sz="2800" dirty="0">
                <a:solidFill>
                  <a:srgbClr val="006600"/>
                </a:solidFill>
              </a:rPr>
              <a:t> jako tvůrčí prvek</a:t>
            </a:r>
          </a:p>
        </p:txBody>
      </p:sp>
      <p:pic>
        <p:nvPicPr>
          <p:cNvPr id="4098" name="Picture 2" descr="C:\Users\user\Desktop\neostrost\jiru-vaclav-1910-1980-czech-re-krizovat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31" y="836712"/>
            <a:ext cx="47625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neostrost\vacla jiru Praha 19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88" y="3714780"/>
            <a:ext cx="4279153" cy="3140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neostrost\vaclav jiru bufer 195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3714780"/>
            <a:ext cx="4155649" cy="3140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/>
          <p:cNvSpPr txBox="1"/>
          <p:nvPr/>
        </p:nvSpPr>
        <p:spPr>
          <a:xfrm>
            <a:off x="5508104" y="1562458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i="1" dirty="0">
                <a:solidFill>
                  <a:srgbClr val="7030A0"/>
                </a:solidFill>
              </a:rPr>
              <a:t>Fotografie na této stránce: </a:t>
            </a:r>
            <a:r>
              <a:rPr lang="cs-CZ" sz="1600" i="1" dirty="0">
                <a:solidFill>
                  <a:srgbClr val="7030A0"/>
                </a:solidFill>
                <a:hlinkClick r:id="rId5"/>
              </a:rPr>
              <a:t>Václav Jírů </a:t>
            </a:r>
            <a:r>
              <a:rPr lang="cs-CZ" sz="1400" i="1" dirty="0">
                <a:solidFill>
                  <a:srgbClr val="7030A0"/>
                </a:solidFill>
              </a:rPr>
              <a:t>(1910 – 1980)</a:t>
            </a:r>
          </a:p>
        </p:txBody>
      </p:sp>
    </p:spTree>
    <p:extLst>
      <p:ext uri="{BB962C8B-B14F-4D97-AF65-F5344CB8AC3E}">
        <p14:creationId xmlns:p14="http://schemas.microsoft.com/office/powerpoint/2010/main" val="2356122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271532" y="116632"/>
            <a:ext cx="34566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Neostrost</a:t>
            </a:r>
            <a:r>
              <a:rPr lang="cs-CZ" sz="2800" dirty="0">
                <a:solidFill>
                  <a:srgbClr val="006600"/>
                </a:solidFill>
              </a:rPr>
              <a:t> </a:t>
            </a:r>
            <a:br>
              <a:rPr lang="cs-CZ" sz="2800" dirty="0">
                <a:solidFill>
                  <a:srgbClr val="006600"/>
                </a:solidFill>
              </a:rPr>
            </a:br>
            <a:r>
              <a:rPr lang="cs-CZ" sz="2800" dirty="0">
                <a:solidFill>
                  <a:srgbClr val="006600"/>
                </a:solidFill>
              </a:rPr>
              <a:t>jako tvůrčí prvek</a:t>
            </a:r>
          </a:p>
        </p:txBody>
      </p:sp>
      <p:pic>
        <p:nvPicPr>
          <p:cNvPr id="5122" name="Picture 2" descr="C:\Users\user\Desktop\neostrost\antonin kratochvi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8718"/>
            <a:ext cx="6660232" cy="4370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esktop\neostrost\-kratochvil-antonin--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5" y="12029"/>
            <a:ext cx="3718387" cy="2440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622553" y="1412776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i="1" dirty="0">
                <a:solidFill>
                  <a:srgbClr val="7030A0"/>
                </a:solidFill>
              </a:rPr>
              <a:t>Fotografie na této stránce: </a:t>
            </a:r>
            <a:r>
              <a:rPr lang="cs-CZ" sz="1600" i="1" dirty="0">
                <a:solidFill>
                  <a:srgbClr val="7030A0"/>
                </a:solidFill>
                <a:hlinkClick r:id="rId4"/>
              </a:rPr>
              <a:t>Antonín Kratochvíl</a:t>
            </a:r>
            <a:r>
              <a:rPr lang="cs-CZ" sz="1600" i="1" dirty="0">
                <a:solidFill>
                  <a:srgbClr val="7030A0"/>
                </a:solidFill>
              </a:rPr>
              <a:t> </a:t>
            </a:r>
            <a:r>
              <a:rPr lang="cs-CZ" sz="1400" i="1" dirty="0">
                <a:solidFill>
                  <a:srgbClr val="7030A0"/>
                </a:solidFill>
              </a:rPr>
              <a:t>(*1947)</a:t>
            </a:r>
          </a:p>
        </p:txBody>
      </p:sp>
    </p:spTree>
    <p:extLst>
      <p:ext uri="{BB962C8B-B14F-4D97-AF65-F5344CB8AC3E}">
        <p14:creationId xmlns:p14="http://schemas.microsoft.com/office/powerpoint/2010/main" val="1029913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271532" y="116632"/>
            <a:ext cx="7612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Neostrost</a:t>
            </a:r>
            <a:r>
              <a:rPr lang="cs-CZ" sz="2800" dirty="0">
                <a:solidFill>
                  <a:srgbClr val="006600"/>
                </a:solidFill>
              </a:rPr>
              <a:t> jako tvůrčí prvek</a:t>
            </a:r>
          </a:p>
        </p:txBody>
      </p:sp>
      <p:sp>
        <p:nvSpPr>
          <p:cNvPr id="3" name="Obdélník 2"/>
          <p:cNvSpPr/>
          <p:nvPr/>
        </p:nvSpPr>
        <p:spPr>
          <a:xfrm>
            <a:off x="0" y="721382"/>
            <a:ext cx="337464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err="1">
                <a:solidFill>
                  <a:schemeClr val="accent6">
                    <a:lumMod val="75000"/>
                  </a:schemeClr>
                </a:solidFill>
                <a:hlinkClick r:id="rId2"/>
              </a:rPr>
              <a:t>Lillian</a:t>
            </a:r>
            <a:r>
              <a:rPr lang="cs-CZ" dirty="0">
                <a:solidFill>
                  <a:schemeClr val="accent6">
                    <a:lumMod val="75000"/>
                  </a:schemeClr>
                </a:solidFill>
                <a:hlinkClick r:id="rId2"/>
              </a:rPr>
              <a:t> </a:t>
            </a:r>
            <a:r>
              <a:rPr lang="cs-CZ" dirty="0" err="1">
                <a:solidFill>
                  <a:schemeClr val="accent6">
                    <a:lumMod val="75000"/>
                  </a:schemeClr>
                </a:solidFill>
                <a:hlinkClick r:id="rId2"/>
              </a:rPr>
              <a:t>Bassman</a:t>
            </a:r>
            <a:r>
              <a:rPr lang="cs-CZ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sz="1400" dirty="0">
                <a:solidFill>
                  <a:schemeClr val="accent6">
                    <a:lumMod val="75000"/>
                  </a:schemeClr>
                </a:solidFill>
              </a:rPr>
              <a:t>(1917 – 2012)</a:t>
            </a:r>
          </a:p>
          <a:p>
            <a:r>
              <a:rPr lang="cs-CZ" sz="1200" dirty="0">
                <a:solidFill>
                  <a:schemeClr val="accent6">
                    <a:lumMod val="75000"/>
                  </a:schemeClr>
                </a:solidFill>
              </a:rPr>
              <a:t>Americká fotografka</a:t>
            </a:r>
          </a:p>
        </p:txBody>
      </p:sp>
      <p:pic>
        <p:nvPicPr>
          <p:cNvPr id="6146" name="Picture 2" descr="C:\Users\user\Desktop\neostrost\Lillian_Bassman_114_a_147350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2015"/>
            <a:ext cx="371475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\Desktop\neostrost\lillian-bassmanPG-slide-KAP3-jumb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754258"/>
            <a:ext cx="2369641" cy="310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5993814" y="241697"/>
            <a:ext cx="27363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accent6">
                    <a:lumMod val="75000"/>
                  </a:schemeClr>
                </a:solidFill>
                <a:hlinkClick r:id="rId5"/>
              </a:rPr>
              <a:t>Sarah </a:t>
            </a:r>
            <a:r>
              <a:rPr lang="cs-CZ" dirty="0" err="1">
                <a:solidFill>
                  <a:schemeClr val="accent6">
                    <a:lumMod val="75000"/>
                  </a:schemeClr>
                </a:solidFill>
                <a:hlinkClick r:id="rId5"/>
              </a:rPr>
              <a:t>Moon</a:t>
            </a:r>
            <a:r>
              <a:rPr lang="cs-CZ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sz="1200" dirty="0">
                <a:solidFill>
                  <a:schemeClr val="accent6">
                    <a:lumMod val="75000"/>
                  </a:schemeClr>
                </a:solidFill>
              </a:rPr>
              <a:t>(*1941)</a:t>
            </a:r>
          </a:p>
          <a:p>
            <a:r>
              <a:rPr lang="cs-CZ" sz="1200" dirty="0">
                <a:solidFill>
                  <a:schemeClr val="accent6">
                    <a:lumMod val="75000"/>
                  </a:schemeClr>
                </a:solidFill>
              </a:rPr>
              <a:t>Francouzská fotografka</a:t>
            </a:r>
          </a:p>
        </p:txBody>
      </p:sp>
      <p:pic>
        <p:nvPicPr>
          <p:cNvPr id="6148" name="Picture 4" descr="C:\Users\user\Desktop\neostrost\sarah moo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570" y="791387"/>
            <a:ext cx="2391540" cy="303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user\Desktop\neostrost\sarah moon_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2970" y="795695"/>
            <a:ext cx="2367950" cy="302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2500496" y="3926871"/>
            <a:ext cx="343954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accent6">
                    <a:lumMod val="75000"/>
                  </a:schemeClr>
                </a:solidFill>
                <a:hlinkClick r:id="rId8"/>
              </a:rPr>
              <a:t>Richard </a:t>
            </a:r>
            <a:r>
              <a:rPr lang="cs-CZ" dirty="0" err="1">
                <a:solidFill>
                  <a:schemeClr val="accent6">
                    <a:lumMod val="75000"/>
                  </a:schemeClr>
                </a:solidFill>
                <a:hlinkClick r:id="rId8"/>
              </a:rPr>
              <a:t>Avedon</a:t>
            </a:r>
            <a:r>
              <a:rPr lang="cs-CZ" dirty="0">
                <a:solidFill>
                  <a:schemeClr val="accent6">
                    <a:lumMod val="75000"/>
                  </a:schemeClr>
                </a:solidFill>
                <a:hlinkClick r:id="rId8"/>
              </a:rPr>
              <a:t> </a:t>
            </a:r>
            <a:r>
              <a:rPr lang="cs-CZ" sz="1200" spc="-150" dirty="0">
                <a:solidFill>
                  <a:schemeClr val="accent6">
                    <a:lumMod val="75000"/>
                  </a:schemeClr>
                </a:solidFill>
              </a:rPr>
              <a:t>(1923 - 2004)</a:t>
            </a:r>
          </a:p>
          <a:p>
            <a:r>
              <a:rPr lang="cs-CZ" sz="1200" dirty="0">
                <a:solidFill>
                  <a:schemeClr val="accent6">
                    <a:lumMod val="75000"/>
                  </a:schemeClr>
                </a:solidFill>
              </a:rPr>
              <a:t>Americký fotograf</a:t>
            </a:r>
          </a:p>
        </p:txBody>
      </p:sp>
      <p:pic>
        <p:nvPicPr>
          <p:cNvPr id="6150" name="Picture 6" descr="C:\Users\user\Desktop\neostrost\richard-avedon-paris-1949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098" y="4481029"/>
            <a:ext cx="2528696" cy="204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user\Desktop\neostrost\zoom-david-hamilton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152" y="4481028"/>
            <a:ext cx="3970768" cy="1507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ovéPole 15"/>
          <p:cNvSpPr txBox="1"/>
          <p:nvPr/>
        </p:nvSpPr>
        <p:spPr>
          <a:xfrm>
            <a:off x="6012160" y="6021288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accent6">
                    <a:lumMod val="75000"/>
                  </a:schemeClr>
                </a:solidFill>
                <a:hlinkClick r:id="rId12"/>
              </a:rPr>
              <a:t>David </a:t>
            </a:r>
            <a:r>
              <a:rPr lang="cs-CZ" dirty="0" err="1">
                <a:solidFill>
                  <a:schemeClr val="accent6">
                    <a:lumMod val="75000"/>
                  </a:schemeClr>
                </a:solidFill>
                <a:hlinkClick r:id="rId12"/>
              </a:rPr>
              <a:t>Hamilton</a:t>
            </a:r>
            <a:r>
              <a:rPr lang="cs-CZ" dirty="0">
                <a:solidFill>
                  <a:schemeClr val="accent6">
                    <a:lumMod val="75000"/>
                  </a:schemeClr>
                </a:solidFill>
                <a:hlinkClick r:id="rId12"/>
              </a:rPr>
              <a:t> </a:t>
            </a:r>
            <a:r>
              <a:rPr lang="cs-CZ" sz="1200" dirty="0">
                <a:solidFill>
                  <a:schemeClr val="accent6">
                    <a:lumMod val="75000"/>
                  </a:schemeClr>
                </a:solidFill>
              </a:rPr>
              <a:t>(*1933)</a:t>
            </a:r>
          </a:p>
          <a:p>
            <a:r>
              <a:rPr lang="cs-CZ" sz="1200" dirty="0">
                <a:solidFill>
                  <a:schemeClr val="accent6">
                    <a:lumMod val="75000"/>
                  </a:schemeClr>
                </a:solidFill>
              </a:rPr>
              <a:t>Anglický fotograf</a:t>
            </a:r>
          </a:p>
        </p:txBody>
      </p:sp>
    </p:spTree>
    <p:extLst>
      <p:ext uri="{BB962C8B-B14F-4D97-AF65-F5344CB8AC3E}">
        <p14:creationId xmlns:p14="http://schemas.microsoft.com/office/powerpoint/2010/main" val="4258392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326600" y="40669"/>
            <a:ext cx="5164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Neostrost</a:t>
            </a:r>
            <a:r>
              <a:rPr lang="cs-CZ" sz="2400" dirty="0">
                <a:solidFill>
                  <a:srgbClr val="006600"/>
                </a:solidFill>
              </a:rPr>
              <a:t> jako tvůrčí prvek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-252536" y="502334"/>
            <a:ext cx="9217024" cy="3821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600" i="1" dirty="0">
                <a:solidFill>
                  <a:srgbClr val="006600"/>
                </a:solidFill>
              </a:rPr>
              <a:t>Není neostrost jako neostrost </a:t>
            </a:r>
            <a:r>
              <a:rPr lang="cs-CZ" sz="1600" b="1" dirty="0">
                <a:solidFill>
                  <a:srgbClr val="006600"/>
                </a:solidFill>
                <a:sym typeface="Wingdings" pitchFamily="2" charset="2"/>
              </a:rPr>
              <a:t></a:t>
            </a:r>
            <a:endParaRPr lang="cs-CZ" sz="700" b="1" dirty="0">
              <a:solidFill>
                <a:srgbClr val="006600"/>
              </a:solidFill>
            </a:endParaRPr>
          </a:p>
          <a:p>
            <a:pPr lvl="1"/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Pohybová neostrost </a:t>
            </a:r>
            <a:r>
              <a:rPr lang="cs-CZ" sz="1400" dirty="0">
                <a:solidFill>
                  <a:schemeClr val="accent6">
                    <a:lumMod val="75000"/>
                  </a:schemeClr>
                </a:solidFill>
              </a:rPr>
              <a:t>(s použitím delší expozice)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cs-CZ" sz="1600" dirty="0">
                <a:solidFill>
                  <a:schemeClr val="accent6">
                    <a:lumMod val="75000"/>
                  </a:schemeClr>
                </a:solidFill>
              </a:rPr>
              <a:t>Motiv/objekt se pohybuje, fotoaparát ne </a:t>
            </a:r>
            <a:r>
              <a:rPr lang="cs-CZ" sz="1400" dirty="0">
                <a:solidFill>
                  <a:schemeClr val="accent6">
                    <a:lumMod val="75000"/>
                  </a:schemeClr>
                </a:solidFill>
              </a:rPr>
              <a:t>(např. je na stativu)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cs-CZ" sz="1600" dirty="0">
                <a:solidFill>
                  <a:schemeClr val="accent6">
                    <a:lumMod val="75000"/>
                  </a:schemeClr>
                </a:solidFill>
              </a:rPr>
              <a:t>Pohybují se jak motiv tak aparát </a:t>
            </a:r>
            <a:r>
              <a:rPr lang="cs-CZ" sz="1400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cs-CZ" sz="1400" dirty="0" err="1">
                <a:solidFill>
                  <a:schemeClr val="accent6">
                    <a:lumMod val="75000"/>
                  </a:schemeClr>
                </a:solidFill>
              </a:rPr>
              <a:t>panning</a:t>
            </a:r>
            <a:r>
              <a:rPr lang="cs-CZ" sz="1400" dirty="0">
                <a:solidFill>
                  <a:schemeClr val="accent6">
                    <a:lumMod val="75000"/>
                  </a:schemeClr>
                </a:solidFill>
              </a:rPr>
              <a:t> = švenkování, sledování objektu) </a:t>
            </a:r>
            <a:endParaRPr lang="cs-CZ" sz="1200" dirty="0">
              <a:solidFill>
                <a:schemeClr val="accent6">
                  <a:lumMod val="75000"/>
                </a:schemeClr>
              </a:solidFill>
            </a:endParaRPr>
          </a:p>
          <a:p>
            <a:pPr marL="1200150" lvl="2" indent="-285750">
              <a:spcAft>
                <a:spcPts val="400"/>
              </a:spcAft>
              <a:buFont typeface="Arial" pitchFamily="34" charset="0"/>
              <a:buChar char="•"/>
            </a:pPr>
            <a:r>
              <a:rPr lang="cs-CZ" sz="1600" dirty="0">
                <a:solidFill>
                  <a:schemeClr val="accent6">
                    <a:lumMod val="75000"/>
                  </a:schemeClr>
                </a:solidFill>
              </a:rPr>
              <a:t>Pohybuje se fotoaparát, zatímco objekt/motiv je nehybný </a:t>
            </a:r>
            <a:r>
              <a:rPr lang="cs-CZ" sz="1200" dirty="0">
                <a:solidFill>
                  <a:schemeClr val="accent6">
                    <a:lumMod val="75000"/>
                  </a:schemeClr>
                </a:solidFill>
              </a:rPr>
              <a:t>(někteří autoři sem řadí i poněkud neobvyklý „kreativní“ postup - „</a:t>
            </a:r>
            <a:r>
              <a:rPr lang="cs-CZ" sz="1200" i="1" dirty="0">
                <a:solidFill>
                  <a:schemeClr val="accent6">
                    <a:lumMod val="75000"/>
                  </a:schemeClr>
                </a:solidFill>
              </a:rPr>
              <a:t>pohazování fotoaparátem</a:t>
            </a:r>
            <a:r>
              <a:rPr lang="cs-CZ" sz="1200" dirty="0">
                <a:solidFill>
                  <a:schemeClr val="accent6">
                    <a:lumMod val="75000"/>
                  </a:schemeClr>
                </a:solidFill>
              </a:rPr>
              <a:t>“ </a:t>
            </a:r>
            <a:r>
              <a:rPr lang="cs-CZ" sz="1200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)</a:t>
            </a:r>
          </a:p>
          <a:p>
            <a:pPr lvl="2" algn="r">
              <a:tabLst>
                <a:tab pos="2335213" algn="l"/>
              </a:tabLst>
            </a:pPr>
            <a:r>
              <a:rPr lang="cs-CZ" sz="1200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	</a:t>
            </a:r>
            <a:r>
              <a:rPr lang="cs-CZ" sz="1400" b="1" dirty="0">
                <a:solidFill>
                  <a:schemeClr val="accent2">
                    <a:lumMod val="60000"/>
                    <a:lumOff val="40000"/>
                  </a:schemeClr>
                </a:solidFill>
                <a:sym typeface="Wingdings" pitchFamily="2" charset="2"/>
                <a:hlinkClick r:id="rId2"/>
              </a:rPr>
              <a:t>„ICM“ - velmi inspirativní postup</a:t>
            </a:r>
            <a:endParaRPr lang="cs-CZ" sz="12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endParaRPr lang="cs-CZ" sz="700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Optická neostrost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cs-CZ" sz="1600" dirty="0">
                <a:solidFill>
                  <a:schemeClr val="accent6">
                    <a:lumMod val="75000"/>
                  </a:schemeClr>
                </a:solidFill>
              </a:rPr>
              <a:t>Rozostření způsobené různými filtry </a:t>
            </a:r>
            <a:r>
              <a:rPr lang="cs-CZ" sz="1400" dirty="0">
                <a:solidFill>
                  <a:schemeClr val="accent6">
                    <a:lumMod val="75000"/>
                  </a:schemeClr>
                </a:solidFill>
              </a:rPr>
              <a:t>(nebo „</a:t>
            </a:r>
            <a:r>
              <a:rPr lang="cs-CZ" sz="1400" dirty="0" err="1">
                <a:solidFill>
                  <a:schemeClr val="accent6">
                    <a:lumMod val="75000"/>
                  </a:schemeClr>
                </a:solidFill>
              </a:rPr>
              <a:t>pseudofiltry</a:t>
            </a:r>
            <a:r>
              <a:rPr lang="cs-CZ" sz="1400" dirty="0">
                <a:solidFill>
                  <a:schemeClr val="accent6">
                    <a:lumMod val="75000"/>
                  </a:schemeClr>
                </a:solidFill>
              </a:rPr>
              <a:t>“ </a:t>
            </a:r>
            <a:r>
              <a:rPr lang="cs-CZ" sz="1400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 - různé fólie, plast, vazelína atp.)</a:t>
            </a:r>
            <a:endParaRPr lang="cs-CZ" sz="1400" dirty="0">
              <a:solidFill>
                <a:schemeClr val="accent6">
                  <a:lumMod val="75000"/>
                </a:schemeClr>
              </a:solidFill>
            </a:endParaRPr>
          </a:p>
          <a:p>
            <a:pPr marL="1200150" lvl="2" indent="-285750">
              <a:buFont typeface="Arial" pitchFamily="34" charset="0"/>
              <a:buChar char="•"/>
            </a:pPr>
            <a:r>
              <a:rPr lang="cs-CZ" sz="1600" dirty="0">
                <a:solidFill>
                  <a:schemeClr val="accent6">
                    <a:lumMod val="75000"/>
                  </a:schemeClr>
                </a:solidFill>
              </a:rPr>
              <a:t>(obr 1) Malá hloubka ostrosti </a:t>
            </a:r>
            <a:r>
              <a:rPr lang="cs-CZ" sz="1200" dirty="0">
                <a:solidFill>
                  <a:schemeClr val="accent6">
                    <a:lumMod val="75000"/>
                  </a:schemeClr>
                </a:solidFill>
              </a:rPr>
              <a:t>(tzn. nastavit malé clonové číslo, případně spolu s delším ohniskem)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cs-CZ" sz="1600" dirty="0">
                <a:solidFill>
                  <a:schemeClr val="accent6">
                    <a:lumMod val="75000"/>
                  </a:schemeClr>
                </a:solidFill>
              </a:rPr>
              <a:t>(obr 2) </a:t>
            </a:r>
            <a:r>
              <a:rPr lang="cs-CZ" sz="1600" dirty="0" err="1">
                <a:solidFill>
                  <a:schemeClr val="accent6">
                    <a:lumMod val="75000"/>
                  </a:schemeClr>
                </a:solidFill>
              </a:rPr>
              <a:t>Zoomování</a:t>
            </a:r>
            <a:r>
              <a:rPr lang="cs-CZ" sz="1600" dirty="0">
                <a:solidFill>
                  <a:schemeClr val="accent6">
                    <a:lumMod val="75000"/>
                  </a:schemeClr>
                </a:solidFill>
              </a:rPr>
              <a:t> během expozice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cs-CZ" sz="1600" dirty="0">
                <a:solidFill>
                  <a:schemeClr val="accent6">
                    <a:lumMod val="75000"/>
                  </a:schemeClr>
                </a:solidFill>
              </a:rPr>
              <a:t>Speciální </a:t>
            </a:r>
            <a:r>
              <a:rPr lang="cs-CZ" sz="1200" dirty="0">
                <a:solidFill>
                  <a:schemeClr val="accent6">
                    <a:lumMod val="75000"/>
                  </a:schemeClr>
                </a:solidFill>
              </a:rPr>
              <a:t>(tzv. kreativní)</a:t>
            </a:r>
            <a:r>
              <a:rPr lang="cs-CZ" sz="1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sz="1600" dirty="0">
                <a:solidFill>
                  <a:schemeClr val="accent6">
                    <a:lumMod val="75000"/>
                  </a:schemeClr>
                </a:solidFill>
              </a:rPr>
              <a:t>objektivy </a:t>
            </a:r>
            <a:r>
              <a:rPr lang="cs-CZ" sz="1200" b="1" dirty="0">
                <a:solidFill>
                  <a:schemeClr val="accent6">
                    <a:lumMod val="75000"/>
                  </a:schemeClr>
                </a:solidFill>
                <a:hlinkClick r:id="rId3" action="ppaction://hlinksldjump"/>
              </a:rPr>
              <a:t>ukázka fotografie</a:t>
            </a:r>
            <a:r>
              <a:rPr lang="cs-CZ" sz="1200" dirty="0">
                <a:solidFill>
                  <a:schemeClr val="accent6">
                    <a:lumMod val="75000"/>
                  </a:schemeClr>
                </a:solidFill>
              </a:rPr>
              <a:t>, pořízená pomocí </a:t>
            </a:r>
            <a:r>
              <a:rPr lang="cs-CZ" sz="1200" b="1" dirty="0" err="1">
                <a:solidFill>
                  <a:schemeClr val="accent6">
                    <a:lumMod val="75000"/>
                  </a:schemeClr>
                </a:solidFill>
                <a:hlinkClick r:id="rId4"/>
              </a:rPr>
              <a:t>Lensbaby</a:t>
            </a:r>
            <a:r>
              <a:rPr lang="cs-CZ" sz="1200" b="1" dirty="0">
                <a:solidFill>
                  <a:schemeClr val="accent6">
                    <a:lumMod val="75000"/>
                  </a:schemeClr>
                </a:solidFill>
                <a:hlinkClick r:id="rId4"/>
              </a:rPr>
              <a:t> objektivu</a:t>
            </a:r>
            <a:endParaRPr lang="cs-CZ" sz="11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1200150" lvl="2" indent="-285750">
              <a:buFont typeface="Arial" pitchFamily="34" charset="0"/>
              <a:buChar char="•"/>
            </a:pPr>
            <a:r>
              <a:rPr lang="cs-CZ" sz="1600" dirty="0">
                <a:solidFill>
                  <a:schemeClr val="accent6">
                    <a:lumMod val="75000"/>
                  </a:schemeClr>
                </a:solidFill>
              </a:rPr>
              <a:t>(obr 3) Specialitka </a:t>
            </a:r>
            <a:r>
              <a:rPr lang="cs-CZ" sz="1600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</a:t>
            </a:r>
            <a:r>
              <a:rPr lang="cs-CZ" sz="1600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cs-CZ" sz="1400" b="1" i="1" dirty="0" err="1">
                <a:solidFill>
                  <a:schemeClr val="accent6">
                    <a:lumMod val="75000"/>
                  </a:schemeClr>
                </a:solidFill>
                <a:hlinkClick r:id="rId5"/>
              </a:rPr>
              <a:t>Ortonův</a:t>
            </a:r>
            <a:r>
              <a:rPr lang="cs-CZ" sz="1400" b="1" i="1" dirty="0">
                <a:solidFill>
                  <a:schemeClr val="accent6">
                    <a:lumMod val="75000"/>
                  </a:schemeClr>
                </a:solidFill>
                <a:hlinkClick r:id="rId5"/>
              </a:rPr>
              <a:t> efekt</a:t>
            </a:r>
            <a:r>
              <a:rPr lang="cs-CZ" sz="1200" dirty="0">
                <a:solidFill>
                  <a:schemeClr val="accent6">
                    <a:lumMod val="75000"/>
                  </a:schemeClr>
                </a:solidFill>
              </a:rPr>
              <a:t> (při prolínání snímků), </a:t>
            </a:r>
            <a:r>
              <a:rPr lang="cs-CZ" sz="1200" b="1" dirty="0">
                <a:solidFill>
                  <a:schemeClr val="accent6">
                    <a:lumMod val="75000"/>
                  </a:schemeClr>
                </a:solidFill>
                <a:hlinkClick r:id="rId6" action="ppaction://hlinksldjump"/>
              </a:rPr>
              <a:t>ukázka prolnutí fotografií</a:t>
            </a:r>
            <a:endParaRPr lang="cs-CZ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170" name="Picture 2" descr="C:\Users\user\Desktop\neostrost\tvurci-fotograficke-techniky--pohyb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868" y="4404387"/>
            <a:ext cx="2160240" cy="248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user\Desktop\neostrost\090715orton_08m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1" y="4376672"/>
            <a:ext cx="2504505" cy="250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user\Desktop\neostrost\hloubka-ostrosti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81" y="4372970"/>
            <a:ext cx="3776476" cy="250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-7882" y="6518595"/>
            <a:ext cx="36004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5724128" y="651184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8532440" y="6518595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accent2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659403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7" name="Picture 15" descr="C:\Users\user\Desktop\neostrost\378251_detai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948" y="0"/>
            <a:ext cx="3260052" cy="1832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8" name="Picture 16" descr="C:\Users\user\Desktop\neostrost\hloubka-ostrosti-dlouhe-ohnisk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54028" cy="269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9" name="Picture 17" descr="C:\Users\user\Desktop\neostrost\ID0027_840p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2936"/>
            <a:ext cx="4034166" cy="4034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0" name="Picture 18" descr="C:\Users\user\Desktop\neostrost\Zbyněk Cincibus panning 1_4s F25 ISO10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624" y="4330632"/>
            <a:ext cx="2555776" cy="255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1" name="Picture 19" descr="C:\Users\user\Desktop\neostrost\Zbyněk Zácha čas1s F13 ISO 10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891380"/>
            <a:ext cx="3672408" cy="2297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796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neostrost\moj\_DSC1411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3131840" cy="208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user\Desktop\neostrost\moj\_DSC1439_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5" y="2620717"/>
            <a:ext cx="3153875" cy="210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user\Desktop\neostrost\moj\DSC00199_1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97152"/>
            <a:ext cx="3153875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user\Desktop\neostrost\moj\P8112260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617132"/>
            <a:ext cx="2987824" cy="224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Users\user\Desktop\neostrost\moj\_Lad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0"/>
            <a:ext cx="5724128" cy="429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 descr="C:\Users\user\Desktop\neostrost\moj\P403066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107" y="4617827"/>
            <a:ext cx="2697584" cy="202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47912" y="0"/>
            <a:ext cx="3349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Malá inspirace </a:t>
            </a:r>
            <a:r>
              <a:rPr lang="cs-CZ" dirty="0">
                <a:solidFill>
                  <a:srgbClr val="C00000"/>
                </a:solidFill>
                <a:sym typeface="Wingdings" pitchFamily="2" charset="2"/>
              </a:rPr>
              <a:t></a:t>
            </a:r>
            <a:endParaRPr lang="cs-CZ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172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3582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048"/>
            <a:ext cx="3269251" cy="2451937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148" y="1"/>
            <a:ext cx="3227852" cy="2420888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625" y="2375300"/>
            <a:ext cx="5976935" cy="448270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3317255" y="0"/>
            <a:ext cx="2598893" cy="241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Ortonův</a:t>
            </a:r>
            <a:r>
              <a:rPr lang="cs-CZ" sz="2000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efekt</a:t>
            </a:r>
          </a:p>
          <a:p>
            <a:pPr algn="ctr"/>
            <a:r>
              <a:rPr lang="cs-CZ" sz="1200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(„zasněná fotografie“)</a:t>
            </a:r>
          </a:p>
          <a:p>
            <a:pPr algn="ctr"/>
            <a:endParaRPr lang="cs-CZ" sz="700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cs-CZ" sz="1400" dirty="0">
                <a:solidFill>
                  <a:schemeClr val="accent6">
                    <a:lumMod val="75000"/>
                  </a:schemeClr>
                </a:solidFill>
              </a:rPr>
              <a:t>Prolnutí ostré a neostré fotografie </a:t>
            </a:r>
            <a:r>
              <a:rPr lang="cs-CZ" sz="1200" dirty="0">
                <a:solidFill>
                  <a:schemeClr val="accent6">
                    <a:lumMod val="75000"/>
                  </a:schemeClr>
                </a:solidFill>
              </a:rPr>
              <a:t>(tu neostrou lze i mírně přeexponovat, ale není to nutné – chce to vyzkoušet)</a:t>
            </a:r>
            <a:r>
              <a:rPr lang="cs-CZ" sz="1400" dirty="0">
                <a:solidFill>
                  <a:schemeClr val="accent6">
                    <a:lumMod val="75000"/>
                  </a:schemeClr>
                </a:solidFill>
              </a:rPr>
              <a:t>, pořízené ze stejného místa stejným ohniskem</a:t>
            </a:r>
          </a:p>
          <a:p>
            <a:pPr algn="ctr"/>
            <a:endParaRPr lang="cs-CZ" sz="40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cs-CZ" sz="1200" dirty="0">
                <a:solidFill>
                  <a:srgbClr val="006600"/>
                </a:solidFill>
              </a:rPr>
              <a:t>Vyzkoušejte! … je to skvělá kreativní zábavička </a:t>
            </a:r>
            <a:r>
              <a:rPr lang="cs-CZ" sz="1200" dirty="0">
                <a:solidFill>
                  <a:srgbClr val="006600"/>
                </a:solidFill>
                <a:sym typeface="Wingdings" pitchFamily="2" charset="2"/>
              </a:rPr>
              <a:t></a:t>
            </a:r>
            <a:endParaRPr lang="cs-CZ" sz="1200" dirty="0">
              <a:solidFill>
                <a:srgbClr val="006600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35495" y="2465157"/>
            <a:ext cx="159912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accent6">
                    <a:lumMod val="75000"/>
                  </a:schemeClr>
                </a:solidFill>
              </a:rPr>
              <a:t>Pokud lze ve foťáku prolínat fotografie nebo dělat dvojexpozice </a:t>
            </a:r>
            <a:br>
              <a:rPr lang="cs-CZ" sz="1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cs-CZ" sz="1200" dirty="0">
                <a:solidFill>
                  <a:schemeClr val="accent6">
                    <a:lumMod val="75000"/>
                  </a:schemeClr>
                </a:solidFill>
              </a:rPr>
              <a:t>(to jde kromě zrcadlovek a </a:t>
            </a:r>
            <a:r>
              <a:rPr lang="cs-CZ" sz="1200" dirty="0" err="1">
                <a:solidFill>
                  <a:schemeClr val="accent6">
                    <a:lumMod val="75000"/>
                  </a:schemeClr>
                </a:solidFill>
              </a:rPr>
              <a:t>bezzrcadlovek</a:t>
            </a:r>
            <a:r>
              <a:rPr lang="cs-CZ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sz="1200" i="1" dirty="0" err="1">
                <a:solidFill>
                  <a:schemeClr val="accent6">
                    <a:lumMod val="75000"/>
                  </a:schemeClr>
                </a:solidFill>
              </a:rPr>
              <a:t>Olympus</a:t>
            </a:r>
            <a:r>
              <a:rPr lang="cs-CZ" sz="1200" dirty="0">
                <a:solidFill>
                  <a:schemeClr val="accent6">
                    <a:lumMod val="75000"/>
                  </a:schemeClr>
                </a:solidFill>
              </a:rPr>
              <a:t> taky např. v zrcadlovkách </a:t>
            </a:r>
            <a:r>
              <a:rPr lang="cs-CZ" sz="1200" i="1" dirty="0" err="1">
                <a:solidFill>
                  <a:schemeClr val="accent6">
                    <a:lumMod val="75000"/>
                  </a:schemeClr>
                </a:solidFill>
              </a:rPr>
              <a:t>Nikon</a:t>
            </a:r>
            <a:r>
              <a:rPr lang="cs-CZ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cs-CZ" sz="1200" i="1" dirty="0" err="1">
                <a:solidFill>
                  <a:schemeClr val="accent6">
                    <a:lumMod val="75000"/>
                  </a:schemeClr>
                </a:solidFill>
              </a:rPr>
              <a:t>Pentax</a:t>
            </a:r>
            <a:r>
              <a:rPr lang="cs-CZ" sz="1200" dirty="0">
                <a:solidFill>
                  <a:schemeClr val="accent6">
                    <a:lumMod val="75000"/>
                  </a:schemeClr>
                </a:solidFill>
              </a:rPr>
              <a:t> aj.), je to jasné. Pokud ne, nevadí </a:t>
            </a:r>
            <a:r>
              <a:rPr lang="cs-CZ" sz="1200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, jde to samozřejmě provést i ve </a:t>
            </a:r>
            <a:r>
              <a:rPr lang="cs-CZ" sz="1200" i="1" dirty="0" err="1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Photoshopu</a:t>
            </a:r>
            <a:r>
              <a:rPr lang="cs-CZ" sz="1200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, </a:t>
            </a:r>
            <a:r>
              <a:rPr lang="cs-CZ" sz="1200" i="1" dirty="0" err="1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Gimpu</a:t>
            </a:r>
            <a:r>
              <a:rPr lang="cs-CZ" sz="1200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 či nově – </a:t>
            </a:r>
            <a:br>
              <a:rPr lang="cs-CZ" sz="1200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</a:br>
            <a:r>
              <a:rPr lang="cs-CZ" sz="1200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v </a:t>
            </a:r>
            <a:r>
              <a:rPr lang="cs-CZ" sz="1200" i="1" dirty="0" err="1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Zoneru</a:t>
            </a:r>
            <a:r>
              <a:rPr lang="cs-CZ" sz="1200" i="1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 X</a:t>
            </a:r>
            <a:r>
              <a:rPr lang="cs-CZ" sz="1200" dirty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 (tedy – v jakémkoli editoru ve vrstvách)</a:t>
            </a:r>
            <a:endParaRPr lang="cs-CZ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7530074" y="2467740"/>
            <a:ext cx="154754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200" i="1" dirty="0">
                <a:solidFill>
                  <a:srgbClr val="7030A0"/>
                </a:solidFill>
              </a:rPr>
              <a:t>Fotka pořízená </a:t>
            </a:r>
            <a:br>
              <a:rPr lang="cs-CZ" sz="1200" i="1" dirty="0">
                <a:solidFill>
                  <a:srgbClr val="7030A0"/>
                </a:solidFill>
              </a:rPr>
            </a:br>
            <a:r>
              <a:rPr lang="cs-CZ" sz="1200" i="1" dirty="0">
                <a:solidFill>
                  <a:srgbClr val="7030A0"/>
                </a:solidFill>
              </a:rPr>
              <a:t>na zahradě</a:t>
            </a:r>
          </a:p>
          <a:p>
            <a:pPr algn="r"/>
            <a:r>
              <a:rPr lang="cs-CZ" sz="1200" i="1" dirty="0">
                <a:solidFill>
                  <a:srgbClr val="7030A0"/>
                </a:solidFill>
              </a:rPr>
              <a:t>u nás </a:t>
            </a:r>
            <a:br>
              <a:rPr lang="cs-CZ" sz="1200" i="1" dirty="0">
                <a:solidFill>
                  <a:srgbClr val="7030A0"/>
                </a:solidFill>
              </a:rPr>
            </a:br>
            <a:r>
              <a:rPr lang="cs-CZ" sz="1200" i="1" dirty="0">
                <a:solidFill>
                  <a:srgbClr val="7030A0"/>
                </a:solidFill>
              </a:rPr>
              <a:t>v </a:t>
            </a:r>
            <a:r>
              <a:rPr lang="cs-CZ" sz="1200" i="1" dirty="0" err="1">
                <a:solidFill>
                  <a:srgbClr val="7030A0"/>
                </a:solidFill>
              </a:rPr>
              <a:t>Ostopovivích</a:t>
            </a:r>
            <a:r>
              <a:rPr lang="cs-CZ" sz="1200" i="1" dirty="0">
                <a:solidFill>
                  <a:srgbClr val="7030A0"/>
                </a:solidFill>
              </a:rPr>
              <a:t> </a:t>
            </a:r>
            <a:r>
              <a:rPr lang="cs-CZ" sz="1200" i="1" dirty="0" err="1">
                <a:solidFill>
                  <a:srgbClr val="7030A0"/>
                </a:solidFill>
              </a:rPr>
              <a:t>bezzrcadlovkou</a:t>
            </a:r>
            <a:r>
              <a:rPr lang="cs-CZ" sz="1200" i="1" dirty="0">
                <a:solidFill>
                  <a:srgbClr val="7030A0"/>
                </a:solidFill>
              </a:rPr>
              <a:t> </a:t>
            </a:r>
            <a:r>
              <a:rPr lang="cs-CZ" sz="1200" i="1" dirty="0" err="1">
                <a:solidFill>
                  <a:srgbClr val="7030A0"/>
                </a:solidFill>
              </a:rPr>
              <a:t>Olympus</a:t>
            </a:r>
            <a:r>
              <a:rPr lang="cs-CZ" sz="1200" i="1" dirty="0">
                <a:solidFill>
                  <a:srgbClr val="7030A0"/>
                </a:solidFill>
              </a:rPr>
              <a:t> (složeno pomocí funkce „prolínání obrazů“), </a:t>
            </a:r>
            <a:br>
              <a:rPr lang="cs-CZ" sz="1200" i="1" dirty="0">
                <a:solidFill>
                  <a:srgbClr val="7030A0"/>
                </a:solidFill>
              </a:rPr>
            </a:br>
            <a:r>
              <a:rPr lang="cs-CZ" sz="1200" i="1" dirty="0">
                <a:solidFill>
                  <a:srgbClr val="7030A0"/>
                </a:solidFill>
              </a:rPr>
              <a:t>při fotografování asistoval náš pes Agar (viz foto), fotka je tu jen pro </a:t>
            </a:r>
            <a:r>
              <a:rPr lang="cs-CZ" sz="1200" b="1" i="1" dirty="0">
                <a:solidFill>
                  <a:srgbClr val="7030A0"/>
                </a:solidFill>
              </a:rPr>
              <a:t>ilustraci </a:t>
            </a:r>
            <a:r>
              <a:rPr lang="cs-CZ" sz="1200" b="1" i="1" dirty="0" err="1">
                <a:solidFill>
                  <a:srgbClr val="7030A0"/>
                </a:solidFill>
              </a:rPr>
              <a:t>Ortonova</a:t>
            </a:r>
            <a:r>
              <a:rPr lang="cs-CZ" sz="1200" b="1" i="1" dirty="0">
                <a:solidFill>
                  <a:srgbClr val="7030A0"/>
                </a:solidFill>
              </a:rPr>
              <a:t> efektu</a:t>
            </a:r>
            <a:r>
              <a:rPr lang="cs-CZ" sz="1200" i="1" dirty="0">
                <a:solidFill>
                  <a:srgbClr val="7030A0"/>
                </a:solidFill>
              </a:rPr>
              <a:t>, je na ní spousta chyb a není nijak povedená, </a:t>
            </a:r>
            <a:br>
              <a:rPr lang="cs-CZ" sz="1200" i="1" dirty="0">
                <a:solidFill>
                  <a:srgbClr val="7030A0"/>
                </a:solidFill>
              </a:rPr>
            </a:br>
            <a:r>
              <a:rPr lang="cs-CZ" sz="1200" i="1" dirty="0">
                <a:solidFill>
                  <a:srgbClr val="7030A0"/>
                </a:solidFill>
              </a:rPr>
              <a:t>ale „snový“ účinek prolnutí </a:t>
            </a:r>
            <a:br>
              <a:rPr lang="cs-CZ" sz="1200" i="1" dirty="0">
                <a:solidFill>
                  <a:srgbClr val="7030A0"/>
                </a:solidFill>
              </a:rPr>
            </a:br>
            <a:r>
              <a:rPr lang="cs-CZ" sz="1200" i="1" dirty="0">
                <a:solidFill>
                  <a:srgbClr val="7030A0"/>
                </a:solidFill>
              </a:rPr>
              <a:t>je na ní vidět </a:t>
            </a:r>
            <a:br>
              <a:rPr lang="cs-CZ" sz="1200" i="1" dirty="0">
                <a:solidFill>
                  <a:srgbClr val="7030A0"/>
                </a:solidFill>
              </a:rPr>
            </a:br>
            <a:r>
              <a:rPr lang="cs-CZ" sz="1200" b="1" dirty="0">
                <a:solidFill>
                  <a:srgbClr val="7030A0"/>
                </a:solidFill>
                <a:sym typeface="Wingdings" pitchFamily="2" charset="2"/>
              </a:rPr>
              <a:t></a:t>
            </a:r>
            <a:endParaRPr lang="cs-CZ" sz="1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208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280722" cy="496763"/>
          </a:xfrm>
        </p:spPr>
        <p:txBody>
          <a:bodyPr/>
          <a:lstStyle/>
          <a:p>
            <a:pPr eaLnBrk="1" hangingPunct="1">
              <a:defRPr/>
            </a:pPr>
            <a:r>
              <a:rPr lang="cs-CZ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A  ZA  DOMÁCÍ  ÚKOL  MÁTE :</a:t>
            </a:r>
            <a:r>
              <a:rPr lang="cs-CZ" sz="1400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835025"/>
            <a:ext cx="8831138" cy="5402287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  <a:defRPr/>
            </a:pPr>
            <a:endParaRPr lang="cs-CZ" sz="11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cs-CZ" sz="4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zed" pitchFamily="2" charset="0"/>
              </a:rPr>
              <a:t>Neostrost</a:t>
            </a:r>
          </a:p>
          <a:p>
            <a:pPr marL="0" indent="0">
              <a:buFont typeface="Wingdings" pitchFamily="2" charset="2"/>
              <a:buNone/>
              <a:defRPr/>
            </a:pPr>
            <a:endParaRPr lang="cs-CZ" sz="1600" b="1" i="1" dirty="0">
              <a:solidFill>
                <a:schemeClr val="bg1"/>
              </a:solidFill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cs-CZ" sz="2800" b="1" dirty="0">
              <a:solidFill>
                <a:schemeClr val="bg1"/>
              </a:solidFill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cs-CZ" sz="2800" b="1" dirty="0">
              <a:solidFill>
                <a:schemeClr val="bg1"/>
              </a:solidFill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cs-CZ" sz="2800" b="1" dirty="0">
                <a:solidFill>
                  <a:schemeClr val="bg1"/>
                </a:solidFill>
              </a:rPr>
              <a:t>4 - 7</a:t>
            </a:r>
            <a:r>
              <a:rPr lang="cs-CZ" sz="2800" dirty="0">
                <a:solidFill>
                  <a:schemeClr val="bg1"/>
                </a:solidFill>
              </a:rPr>
              <a:t> fotografií</a:t>
            </a:r>
            <a:r>
              <a:rPr lang="cs-CZ" sz="2000" dirty="0">
                <a:solidFill>
                  <a:schemeClr val="bg1"/>
                </a:solidFill>
              </a:rPr>
              <a:t>, </a:t>
            </a:r>
          </a:p>
          <a:p>
            <a:pPr marL="0" indent="0">
              <a:buFont typeface="Wingdings" pitchFamily="2" charset="2"/>
              <a:buNone/>
              <a:defRPr/>
            </a:pPr>
            <a:br>
              <a:rPr lang="cs-CZ" sz="2000" dirty="0">
                <a:solidFill>
                  <a:schemeClr val="bg1"/>
                </a:solidFill>
              </a:rPr>
            </a:br>
            <a:r>
              <a:rPr lang="cs-CZ" sz="1800" dirty="0">
                <a:solidFill>
                  <a:schemeClr val="bg1"/>
                </a:solidFill>
              </a:rPr>
              <a:t>v nichž je pohybová </a:t>
            </a:r>
            <a:br>
              <a:rPr lang="cs-CZ" sz="1800" dirty="0">
                <a:solidFill>
                  <a:schemeClr val="bg1"/>
                </a:solidFill>
              </a:rPr>
            </a:br>
            <a:r>
              <a:rPr lang="cs-CZ" sz="1800" dirty="0">
                <a:solidFill>
                  <a:schemeClr val="bg1"/>
                </a:solidFill>
              </a:rPr>
              <a:t>nebo optická neostrost </a:t>
            </a:r>
            <a:br>
              <a:rPr lang="cs-CZ" sz="1800" dirty="0">
                <a:solidFill>
                  <a:schemeClr val="bg1"/>
                </a:solidFill>
              </a:rPr>
            </a:br>
            <a:r>
              <a:rPr lang="cs-CZ" sz="1800" dirty="0">
                <a:solidFill>
                  <a:schemeClr val="bg1"/>
                </a:solidFill>
              </a:rPr>
              <a:t>hlavním tvůrčím prvkem</a:t>
            </a:r>
          </a:p>
          <a:p>
            <a:pPr marL="0" indent="0">
              <a:buFont typeface="Wingdings" pitchFamily="2" charset="2"/>
              <a:buNone/>
              <a:defRPr/>
            </a:pPr>
            <a:endParaRPr lang="cs-CZ" sz="2000" dirty="0">
              <a:solidFill>
                <a:schemeClr val="bg1"/>
              </a:solidFill>
            </a:endParaRPr>
          </a:p>
          <a:p>
            <a:pPr marL="0" indent="0">
              <a:buNone/>
              <a:defRPr/>
            </a:pPr>
            <a:r>
              <a:rPr lang="cs-CZ" sz="1800" i="1" dirty="0">
                <a:solidFill>
                  <a:schemeClr val="bg1"/>
                </a:solidFill>
                <a:sym typeface="Wingdings" pitchFamily="2" charset="2"/>
              </a:rPr>
              <a:t>… mohou, ale nemusí tvořit sérii …</a:t>
            </a:r>
          </a:p>
          <a:p>
            <a:pPr marL="0" indent="0">
              <a:buNone/>
              <a:defRPr/>
            </a:pPr>
            <a:endParaRPr lang="cs-CZ" sz="700" i="1" dirty="0">
              <a:solidFill>
                <a:srgbClr val="C00000"/>
              </a:solidFill>
              <a:sym typeface="Wingdings" pitchFamily="2" charset="2"/>
            </a:endParaRPr>
          </a:p>
          <a:p>
            <a:pPr marL="868362" lvl="2" indent="0">
              <a:buNone/>
              <a:defRPr/>
            </a:pPr>
            <a:endParaRPr lang="cs-CZ" sz="1600" b="1" i="1" cap="all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6370976" y="5157192"/>
            <a:ext cx="277180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indent="0" algn="r">
              <a:buNone/>
              <a:defRPr/>
            </a:pPr>
            <a:r>
              <a:rPr lang="cs-CZ" sz="1600" i="1" dirty="0">
                <a:solidFill>
                  <a:schemeClr val="bg1">
                    <a:lumMod val="85000"/>
                  </a:schemeClr>
                </a:solidFill>
              </a:rPr>
              <a:t>Děkuji vám za pozornost </a:t>
            </a:r>
            <a:br>
              <a:rPr lang="cs-CZ" sz="1600" i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cs-CZ" sz="1600" i="1" dirty="0">
                <a:solidFill>
                  <a:schemeClr val="bg1">
                    <a:lumMod val="85000"/>
                  </a:schemeClr>
                </a:solidFill>
              </a:rPr>
              <a:t>a těším se na příště </a:t>
            </a:r>
            <a:br>
              <a:rPr lang="cs-CZ" sz="1600" i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cs-CZ" sz="1600" i="1" dirty="0">
                <a:solidFill>
                  <a:schemeClr val="bg1">
                    <a:lumMod val="85000"/>
                  </a:schemeClr>
                </a:solidFill>
              </a:rPr>
              <a:t>		Alice</a:t>
            </a:r>
            <a:r>
              <a:rPr lang="cs-CZ" sz="2400" i="1" dirty="0">
                <a:solidFill>
                  <a:srgbClr val="C00000"/>
                </a:solidFill>
              </a:rPr>
              <a:t>	  	       </a:t>
            </a:r>
            <a:r>
              <a:rPr lang="cs-CZ" sz="1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prokopova@ped.muni.cz</a:t>
            </a:r>
            <a:r>
              <a:rPr lang="cs-CZ" sz="1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4" name="Obdélník 3"/>
          <p:cNvSpPr/>
          <p:nvPr/>
        </p:nvSpPr>
        <p:spPr>
          <a:xfrm>
            <a:off x="6804248" y="1700808"/>
            <a:ext cx="22677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r"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cs-CZ" sz="1200" i="1" cap="all" dirty="0">
                <a:solidFill>
                  <a:schemeClr val="bg1"/>
                </a:solidFill>
              </a:rPr>
              <a:t>Názvy záměrně nezadávám, </a:t>
            </a:r>
            <a:br>
              <a:rPr lang="cs-CZ" sz="1200" i="1" cap="all" dirty="0">
                <a:solidFill>
                  <a:schemeClr val="bg1"/>
                </a:solidFill>
              </a:rPr>
            </a:br>
            <a:r>
              <a:rPr lang="cs-CZ" sz="1200" i="1" cap="all" dirty="0">
                <a:solidFill>
                  <a:schemeClr val="bg1"/>
                </a:solidFill>
              </a:rPr>
              <a:t>abyste </a:t>
            </a:r>
            <a:r>
              <a:rPr lang="cs-CZ" sz="1200" i="1" cap="all" dirty="0" err="1">
                <a:solidFill>
                  <a:schemeClr val="bg1"/>
                </a:solidFill>
              </a:rPr>
              <a:t>mělI</a:t>
            </a:r>
            <a:r>
              <a:rPr lang="cs-CZ" sz="1200" i="1" cap="all" dirty="0">
                <a:solidFill>
                  <a:schemeClr val="bg1"/>
                </a:solidFill>
              </a:rPr>
              <a:t> </a:t>
            </a:r>
            <a:br>
              <a:rPr lang="cs-CZ" sz="1200" i="1" cap="all" dirty="0">
                <a:solidFill>
                  <a:schemeClr val="bg1"/>
                </a:solidFill>
              </a:rPr>
            </a:br>
            <a:r>
              <a:rPr lang="cs-CZ" sz="1200" i="1" cap="all" dirty="0">
                <a:solidFill>
                  <a:schemeClr val="bg1"/>
                </a:solidFill>
              </a:rPr>
              <a:t>co největší </a:t>
            </a:r>
            <a:br>
              <a:rPr lang="cs-CZ" sz="1200" i="1" cap="all" dirty="0">
                <a:solidFill>
                  <a:schemeClr val="bg1"/>
                </a:solidFill>
              </a:rPr>
            </a:br>
            <a:r>
              <a:rPr lang="cs-CZ" sz="1200" i="1" cap="all" dirty="0">
                <a:solidFill>
                  <a:schemeClr val="bg1"/>
                </a:solidFill>
              </a:rPr>
              <a:t>volnost </a:t>
            </a:r>
            <a:br>
              <a:rPr lang="cs-CZ" sz="1200" i="1" cap="all" dirty="0">
                <a:solidFill>
                  <a:schemeClr val="bg1"/>
                </a:solidFill>
              </a:rPr>
            </a:br>
            <a:r>
              <a:rPr lang="cs-CZ" sz="1200" i="1" cap="all" dirty="0">
                <a:solidFill>
                  <a:schemeClr val="bg1"/>
                </a:solidFill>
              </a:rPr>
              <a:t>ve výběru  </a:t>
            </a:r>
            <a:br>
              <a:rPr lang="cs-CZ" sz="1200" i="1" cap="all" dirty="0">
                <a:solidFill>
                  <a:schemeClr val="bg1"/>
                </a:solidFill>
              </a:rPr>
            </a:br>
            <a:r>
              <a:rPr lang="cs-CZ" sz="1200" i="1" cap="all" dirty="0">
                <a:solidFill>
                  <a:schemeClr val="bg1"/>
                </a:solidFill>
              </a:rPr>
              <a:t>obsahu</a:t>
            </a:r>
          </a:p>
        </p:txBody>
      </p:sp>
    </p:spTree>
    <p:extLst>
      <p:ext uri="{BB962C8B-B14F-4D97-AF65-F5344CB8AC3E}">
        <p14:creationId xmlns:p14="http://schemas.microsoft.com/office/powerpoint/2010/main" val="3911833773"/>
      </p:ext>
    </p:extLst>
  </p:cSld>
  <p:clrMapOvr>
    <a:masterClrMapping/>
  </p:clrMapOvr>
</p:sld>
</file>

<file path=ppt/theme/theme1.xml><?xml version="1.0" encoding="utf-8"?>
<a:theme xmlns:a="http://schemas.openxmlformats.org/drawingml/2006/main" name="Profil">
  <a:themeElements>
    <a:clrScheme name="Profil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Urbanistický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fil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844</Words>
  <Application>Microsoft Office PowerPoint</Application>
  <PresentationFormat>Předvádění na obrazovce (4:3)</PresentationFormat>
  <Paragraphs>80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21" baseType="lpstr">
      <vt:lpstr>Arial</vt:lpstr>
      <vt:lpstr>Blazed</vt:lpstr>
      <vt:lpstr>Calibri</vt:lpstr>
      <vt:lpstr>Symbol</vt:lpstr>
      <vt:lpstr>Verdana</vt:lpstr>
      <vt:lpstr>Wingdings</vt:lpstr>
      <vt:lpstr>Profil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… A  ZA  DOMÁCÍ  ÚKOL  MÁTE 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/>
  <cp:lastModifiedBy/>
  <cp:revision>200</cp:revision>
  <dcterms:created xsi:type="dcterms:W3CDTF">2006-08-29T16:20:01Z</dcterms:created>
  <dcterms:modified xsi:type="dcterms:W3CDTF">2024-11-06T08:48:00Z</dcterms:modified>
</cp:coreProperties>
</file>