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16"/>
  </p:notesMasterIdLst>
  <p:sldIdLst>
    <p:sldId id="327" r:id="rId2"/>
    <p:sldId id="401" r:id="rId3"/>
    <p:sldId id="421" r:id="rId4"/>
    <p:sldId id="416" r:id="rId5"/>
    <p:sldId id="417" r:id="rId6"/>
    <p:sldId id="423" r:id="rId7"/>
    <p:sldId id="422" r:id="rId8"/>
    <p:sldId id="420" r:id="rId9"/>
    <p:sldId id="419" r:id="rId10"/>
    <p:sldId id="424" r:id="rId11"/>
    <p:sldId id="425" r:id="rId12"/>
    <p:sldId id="426" r:id="rId13"/>
    <p:sldId id="427" r:id="rId14"/>
    <p:sldId id="415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293024"/>
    <a:srgbClr val="3333FF"/>
    <a:srgbClr val="FF3399"/>
    <a:srgbClr val="FFCC66"/>
    <a:srgbClr val="FFD347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2" autoAdjust="0"/>
    <p:restoredTop sz="86483" autoAdjust="0"/>
  </p:normalViewPr>
  <p:slideViewPr>
    <p:cSldViewPr>
      <p:cViewPr varScale="1">
        <p:scale>
          <a:sx n="74" d="100"/>
          <a:sy n="74" d="100"/>
        </p:scale>
        <p:origin x="1696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8DF25D-1304-4F65-BA7C-5F754E00091B}" type="datetimeFigureOut">
              <a:rPr lang="cs-CZ"/>
              <a:pPr>
                <a:defRPr/>
              </a:pPr>
              <a:t>06.11.2024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AC927F-9129-45F9-9FF9-9BBF63B22A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923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B922-8CAE-4CF6-845B-892D161203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EADA-C7B5-44A0-BBDF-87685913F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71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D2C8-2A34-4B3C-B999-486AE4C29F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9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D12A-C2AA-4D61-9AE1-C8378C60C3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62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D991-FD93-46B2-8B53-91DD17A919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57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6C20F-56D7-425F-A18D-7B481815BF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8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DFA2-234E-4B3D-B081-AB36577754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A0D8-68C5-4E78-A094-FFA0ABBEEC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38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1057-C6E0-406A-A2D4-C6EA64B0A6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04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AED2-4DB0-4184-B4F3-2D90456EE1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41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BA37-3B49-4D07-A31B-EF3DD5D3F1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4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0748219-8EE0-4AC5-A67E-B6228EE476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7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ertvano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okopova@ped.muni.cz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cs.wikipedia.org/wiki/Robert_Vano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Josef_Sudek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s.wikipedia.org/wiki/V%C3%A1clav_J%C3%ADr%C5%AF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s.wikipedia.org/wiki/Anton%C3%ADn_Kratochv%C3%ADl_(fotograf)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ichard_Avedon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hyperlink" Target="https://en.wikipedia.org/wiki/David_Hamilton_(photographer)" TargetMode="External"/><Relationship Id="rId2" Type="http://schemas.openxmlformats.org/officeDocument/2006/relationships/hyperlink" Target="https://en.wikipedia.org/wiki/Lillian_Bassma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microsoft.com/office/2007/relationships/hdphoto" Target="../media/hdphoto1.wdp"/><Relationship Id="rId5" Type="http://schemas.openxmlformats.org/officeDocument/2006/relationships/hyperlink" Target="https://cs.wikipedia.org/wiki/Sarah_Moon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" Target="slide12.xml"/><Relationship Id="rId7" Type="http://schemas.openxmlformats.org/officeDocument/2006/relationships/image" Target="../media/image27.jpeg"/><Relationship Id="rId2" Type="http://schemas.openxmlformats.org/officeDocument/2006/relationships/hyperlink" Target="https://www.fotozenky.cz/soubor/icm-technikasnimani-pdf-238/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hyperlink" Target="http://digineff.cz/art/costim/090715_orton.html" TargetMode="External"/><Relationship Id="rId4" Type="http://schemas.openxmlformats.org/officeDocument/2006/relationships/hyperlink" Target="http://lensbaby.com/cs/" TargetMode="Externa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-17403" y="0"/>
            <a:ext cx="242916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s-CZ" sz="1400" i="1" dirty="0">
                <a:solidFill>
                  <a:schemeClr val="bg1">
                    <a:lumMod val="85000"/>
                  </a:schemeClr>
                </a:solidFill>
              </a:rPr>
              <a:t>„Fotka nemusí být ostrá“ </a:t>
            </a:r>
          </a:p>
          <a:p>
            <a:r>
              <a:rPr lang="cs-CZ" sz="1300" i="1" dirty="0">
                <a:solidFill>
                  <a:schemeClr val="bg1">
                    <a:lumMod val="65000"/>
                  </a:schemeClr>
                </a:solidFill>
                <a:hlinkClick r:id="rId3"/>
              </a:rPr>
              <a:t>Robert Vano</a:t>
            </a:r>
            <a:r>
              <a:rPr lang="cs-CZ" sz="1300" i="1" dirty="0">
                <a:solidFill>
                  <a:schemeClr val="bg1">
                    <a:lumMod val="65000"/>
                  </a:schemeClr>
                </a:solidFill>
              </a:rPr>
              <a:t> (*1948)</a:t>
            </a:r>
            <a:br>
              <a:rPr lang="cs-CZ" sz="130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sz="1200" i="1" dirty="0">
                <a:solidFill>
                  <a:schemeClr val="bg1">
                    <a:lumMod val="65000"/>
                  </a:schemeClr>
                </a:solidFill>
              </a:rPr>
              <a:t>(název jeho výstavy </a:t>
            </a:r>
            <a:br>
              <a:rPr lang="cs-CZ" sz="120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sz="1200" i="1" dirty="0">
                <a:solidFill>
                  <a:schemeClr val="bg1">
                    <a:lumMod val="65000"/>
                  </a:schemeClr>
                </a:solidFill>
              </a:rPr>
              <a:t>a stejnojmenné </a:t>
            </a:r>
            <a:br>
              <a:rPr lang="cs-CZ" sz="120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cs-CZ" sz="1200" i="1" dirty="0">
                <a:solidFill>
                  <a:schemeClr val="bg1">
                    <a:lumMod val="65000"/>
                  </a:schemeClr>
                </a:solidFill>
              </a:rPr>
              <a:t>knihy) </a:t>
            </a:r>
            <a:r>
              <a:rPr lang="cs-CZ" sz="1300" i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endParaRPr lang="cs-CZ" sz="13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" name="Picture 15" descr="C:\Users\user\Desktop\neostrost\378251_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48" y="0"/>
            <a:ext cx="3260052" cy="18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Users\user\Desktop\neostrost\hloubka-ostrosti-dlouhe-ohnisk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4028" cy="269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C:\Users\user\Desktop\neostrost\ID0027_840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034166" cy="40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C:\Users\user\Desktop\neostrost\Zbyněk Cincibus panning 1_4s F25 ISO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24" y="4330632"/>
            <a:ext cx="2555776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C:\Users\user\Desktop\neostrost\Zbyněk Zácha čas1s F13 ISO 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91380"/>
            <a:ext cx="3672408" cy="22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neostrost\moj\_DSC1411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131840" cy="2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neostrost\moj\_DSC1439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" y="2620717"/>
            <a:ext cx="3153875" cy="210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neostrost\moj\DSC00199_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315387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neostrost\moj\P811226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17132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neostrost\moj\_La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user\Desktop\neostrost\moj\P40306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07" y="4617827"/>
            <a:ext cx="2697584" cy="202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912" y="0"/>
            <a:ext cx="334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inspirace </a:t>
            </a:r>
            <a:r>
              <a:rPr lang="cs-CZ" dirty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7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58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8"/>
            <a:ext cx="3269251" cy="24519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1"/>
            <a:ext cx="3227852" cy="24208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25" y="2375300"/>
            <a:ext cx="5976935" cy="4482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317255" y="0"/>
            <a:ext cx="259889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Ortonův</a:t>
            </a:r>
            <a:r>
              <a:rPr lang="cs-CZ" sz="2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efekt</a:t>
            </a:r>
          </a:p>
          <a:p>
            <a:pPr algn="ctr"/>
            <a:r>
              <a:rPr lang="cs-CZ" sz="1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(„zasněná fotografie“)</a:t>
            </a:r>
          </a:p>
          <a:p>
            <a:pPr algn="ctr"/>
            <a:endParaRPr lang="cs-CZ" sz="7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Prolnutí ostré a neostré fotografie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(tu neostrou lze i mírně přeexponovat, ale není to nutné – chce to vyzkoušet)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, pořízené ze stejného místa stejným ohniskem</a:t>
            </a:r>
          </a:p>
          <a:p>
            <a:pPr algn="ctr"/>
            <a:endParaRPr lang="cs-CZ" sz="4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cs-CZ" sz="1200" dirty="0">
                <a:solidFill>
                  <a:srgbClr val="006600"/>
                </a:solidFill>
              </a:rPr>
              <a:t>Vyzkoušejte! … je to skvělá kreativní zábavička </a:t>
            </a:r>
            <a:r>
              <a:rPr lang="cs-CZ" sz="1200" dirty="0">
                <a:solidFill>
                  <a:srgbClr val="006600"/>
                </a:solidFill>
                <a:sym typeface="Wingdings" pitchFamily="2" charset="2"/>
              </a:rPr>
              <a:t></a:t>
            </a:r>
            <a:endParaRPr lang="cs-CZ" sz="1200" dirty="0">
              <a:solidFill>
                <a:srgbClr val="0066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495" y="2465157"/>
            <a:ext cx="159912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Pokud lze ve foťáku prolínat fotografie nebo dělat dvojexpozice </a:t>
            </a:r>
            <a:br>
              <a:rPr lang="cs-CZ" sz="1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(to jde kromě zrcadlovek a </a:t>
            </a:r>
            <a:r>
              <a:rPr lang="cs-CZ" sz="1200" dirty="0" err="1">
                <a:solidFill>
                  <a:schemeClr val="accent6">
                    <a:lumMod val="75000"/>
                  </a:schemeClr>
                </a:solidFill>
              </a:rPr>
              <a:t>bezzrcadlovek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accent6">
                    <a:lumMod val="75000"/>
                  </a:schemeClr>
                </a:solidFill>
              </a:rPr>
              <a:t>Olympus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 taky např. v zrcadlovkách </a:t>
            </a:r>
            <a:r>
              <a:rPr lang="cs-CZ" sz="1200" i="1" dirty="0" err="1">
                <a:solidFill>
                  <a:schemeClr val="accent6">
                    <a:lumMod val="75000"/>
                  </a:schemeClr>
                </a:solidFill>
              </a:rPr>
              <a:t>Nikon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sz="1200" i="1" dirty="0" err="1">
                <a:solidFill>
                  <a:schemeClr val="accent6">
                    <a:lumMod val="75000"/>
                  </a:schemeClr>
                </a:solidFill>
              </a:rPr>
              <a:t>Pentax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 aj.), je to jasné. Pokud ne, nevadí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, jde to samozřejmě provést i ve </a:t>
            </a:r>
            <a:r>
              <a:rPr lang="cs-CZ" sz="1200" i="1" dirty="0" err="1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Photoshopu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, </a:t>
            </a:r>
            <a:r>
              <a:rPr lang="cs-CZ" sz="1200" i="1" dirty="0" err="1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Gimpu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či nově – </a:t>
            </a:r>
            <a:br>
              <a:rPr lang="cs-CZ" sz="1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cs-CZ" sz="1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v </a:t>
            </a:r>
            <a:r>
              <a:rPr lang="cs-CZ" sz="1200" i="1" dirty="0" err="1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Zoneru</a:t>
            </a:r>
            <a:r>
              <a:rPr lang="cs-CZ" sz="1200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X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(tedy – v jakémkoli editoru ve vrstvách)</a:t>
            </a:r>
            <a:endParaRPr lang="cs-CZ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30074" y="2467740"/>
            <a:ext cx="154754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i="1" dirty="0">
                <a:solidFill>
                  <a:srgbClr val="7030A0"/>
                </a:solidFill>
              </a:rPr>
              <a:t>Fotka pořízená </a:t>
            </a:r>
            <a:br>
              <a:rPr lang="cs-CZ" sz="1200" i="1" dirty="0">
                <a:solidFill>
                  <a:srgbClr val="7030A0"/>
                </a:solidFill>
              </a:rPr>
            </a:br>
            <a:r>
              <a:rPr lang="cs-CZ" sz="1200" i="1" dirty="0">
                <a:solidFill>
                  <a:srgbClr val="7030A0"/>
                </a:solidFill>
              </a:rPr>
              <a:t>na zahradě</a:t>
            </a:r>
          </a:p>
          <a:p>
            <a:pPr algn="r"/>
            <a:r>
              <a:rPr lang="cs-CZ" sz="1200" i="1" dirty="0">
                <a:solidFill>
                  <a:srgbClr val="7030A0"/>
                </a:solidFill>
              </a:rPr>
              <a:t>u nás </a:t>
            </a:r>
            <a:br>
              <a:rPr lang="cs-CZ" sz="1200" i="1" dirty="0">
                <a:solidFill>
                  <a:srgbClr val="7030A0"/>
                </a:solidFill>
              </a:rPr>
            </a:br>
            <a:r>
              <a:rPr lang="cs-CZ" sz="1200" i="1" dirty="0">
                <a:solidFill>
                  <a:srgbClr val="7030A0"/>
                </a:solidFill>
              </a:rPr>
              <a:t>v </a:t>
            </a:r>
            <a:r>
              <a:rPr lang="cs-CZ" sz="1200" i="1" dirty="0" err="1">
                <a:solidFill>
                  <a:srgbClr val="7030A0"/>
                </a:solidFill>
              </a:rPr>
              <a:t>Ostopovivích</a:t>
            </a:r>
            <a:r>
              <a:rPr lang="cs-CZ" sz="1200" i="1" dirty="0">
                <a:solidFill>
                  <a:srgbClr val="7030A0"/>
                </a:solidFill>
              </a:rPr>
              <a:t> </a:t>
            </a:r>
            <a:r>
              <a:rPr lang="cs-CZ" sz="1200" i="1" dirty="0" err="1">
                <a:solidFill>
                  <a:srgbClr val="7030A0"/>
                </a:solidFill>
              </a:rPr>
              <a:t>bezzrcadlovkou</a:t>
            </a:r>
            <a:r>
              <a:rPr lang="cs-CZ" sz="1200" i="1" dirty="0">
                <a:solidFill>
                  <a:srgbClr val="7030A0"/>
                </a:solidFill>
              </a:rPr>
              <a:t> </a:t>
            </a:r>
            <a:r>
              <a:rPr lang="cs-CZ" sz="1200" i="1" dirty="0" err="1">
                <a:solidFill>
                  <a:srgbClr val="7030A0"/>
                </a:solidFill>
              </a:rPr>
              <a:t>Olympus</a:t>
            </a:r>
            <a:r>
              <a:rPr lang="cs-CZ" sz="1200" i="1" dirty="0">
                <a:solidFill>
                  <a:srgbClr val="7030A0"/>
                </a:solidFill>
              </a:rPr>
              <a:t> (složeno pomocí funkce „prolínání obrazů“), </a:t>
            </a:r>
            <a:br>
              <a:rPr lang="cs-CZ" sz="1200" i="1" dirty="0">
                <a:solidFill>
                  <a:srgbClr val="7030A0"/>
                </a:solidFill>
              </a:rPr>
            </a:br>
            <a:r>
              <a:rPr lang="cs-CZ" sz="1200" i="1" dirty="0">
                <a:solidFill>
                  <a:srgbClr val="7030A0"/>
                </a:solidFill>
              </a:rPr>
              <a:t>při fotografování asistoval náš pes Agar (viz foto), fotka je tu jen pro </a:t>
            </a:r>
            <a:r>
              <a:rPr lang="cs-CZ" sz="1200" b="1" i="1" dirty="0">
                <a:solidFill>
                  <a:srgbClr val="7030A0"/>
                </a:solidFill>
              </a:rPr>
              <a:t>ilustraci </a:t>
            </a:r>
            <a:r>
              <a:rPr lang="cs-CZ" sz="1200" b="1" i="1" dirty="0" err="1">
                <a:solidFill>
                  <a:srgbClr val="7030A0"/>
                </a:solidFill>
              </a:rPr>
              <a:t>Ortonova</a:t>
            </a:r>
            <a:r>
              <a:rPr lang="cs-CZ" sz="1200" b="1" i="1" dirty="0">
                <a:solidFill>
                  <a:srgbClr val="7030A0"/>
                </a:solidFill>
              </a:rPr>
              <a:t> efektu</a:t>
            </a:r>
            <a:r>
              <a:rPr lang="cs-CZ" sz="1200" i="1" dirty="0">
                <a:solidFill>
                  <a:srgbClr val="7030A0"/>
                </a:solidFill>
              </a:rPr>
              <a:t>, je na ní spousta chyb a není nijak povedená, </a:t>
            </a:r>
            <a:br>
              <a:rPr lang="cs-CZ" sz="1200" i="1" dirty="0">
                <a:solidFill>
                  <a:srgbClr val="7030A0"/>
                </a:solidFill>
              </a:rPr>
            </a:br>
            <a:r>
              <a:rPr lang="cs-CZ" sz="1200" i="1" dirty="0">
                <a:solidFill>
                  <a:srgbClr val="7030A0"/>
                </a:solidFill>
              </a:rPr>
              <a:t>ale „snový“ účinek prolnutí </a:t>
            </a:r>
            <a:br>
              <a:rPr lang="cs-CZ" sz="1200" i="1" dirty="0">
                <a:solidFill>
                  <a:srgbClr val="7030A0"/>
                </a:solidFill>
              </a:rPr>
            </a:br>
            <a:r>
              <a:rPr lang="cs-CZ" sz="1200" i="1" dirty="0">
                <a:solidFill>
                  <a:srgbClr val="7030A0"/>
                </a:solidFill>
              </a:rPr>
              <a:t>je na ní vidět </a:t>
            </a:r>
            <a:br>
              <a:rPr lang="cs-CZ" sz="1200" i="1" dirty="0">
                <a:solidFill>
                  <a:srgbClr val="7030A0"/>
                </a:solidFill>
              </a:rPr>
            </a:br>
            <a:r>
              <a:rPr lang="cs-CZ" sz="1200" b="1" dirty="0">
                <a:solidFill>
                  <a:srgbClr val="7030A0"/>
                </a:solidFill>
                <a:sym typeface="Wingdings" pitchFamily="2" charset="2"/>
              </a:rPr>
              <a:t></a:t>
            </a:r>
            <a:endParaRPr lang="cs-CZ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0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80722" cy="496763"/>
          </a:xfrm>
        </p:spPr>
        <p:txBody>
          <a:bodyPr/>
          <a:lstStyle/>
          <a:p>
            <a:pPr eaLnBrk="1" hangingPunct="1">
              <a:defRPr/>
            </a:pPr>
            <a:r>
              <a:rPr lang="cs-CZ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  ZA  DOMÁCÍ  ÚKOL  MÁTE :</a:t>
            </a:r>
            <a:r>
              <a:rPr lang="cs-CZ" sz="140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5025"/>
            <a:ext cx="8831138" cy="540228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cs-CZ" sz="11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4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zed" pitchFamily="2" charset="0"/>
              </a:rPr>
              <a:t>Neostrost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1600" b="1" i="1" dirty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sz="2800" b="1" dirty="0">
              <a:solidFill>
                <a:schemeClr val="bg1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800" b="1" dirty="0">
                <a:solidFill>
                  <a:schemeClr val="bg1"/>
                </a:solidFill>
              </a:rPr>
              <a:t>4 - 7</a:t>
            </a:r>
            <a:r>
              <a:rPr lang="cs-CZ" sz="2800" dirty="0">
                <a:solidFill>
                  <a:schemeClr val="bg1"/>
                </a:solidFill>
              </a:rPr>
              <a:t> fotografií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</a:p>
          <a:p>
            <a:pPr marL="0" indent="0">
              <a:buFont typeface="Wingdings" pitchFamily="2" charset="2"/>
              <a:buNone/>
              <a:defRPr/>
            </a:pP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v nichž je pohybová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nebo optická neostrost 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hlavním tvůrčím prvkem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20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cs-CZ" sz="1800" i="1" dirty="0">
                <a:solidFill>
                  <a:schemeClr val="bg1"/>
                </a:solidFill>
                <a:sym typeface="Wingdings" pitchFamily="2" charset="2"/>
              </a:rPr>
              <a:t>… mohou, ale nemusí tvořit sérii …</a:t>
            </a:r>
          </a:p>
          <a:p>
            <a:pPr marL="0" indent="0">
              <a:buNone/>
              <a:defRPr/>
            </a:pPr>
            <a:endParaRPr lang="cs-CZ" sz="700" i="1" dirty="0">
              <a:solidFill>
                <a:srgbClr val="C00000"/>
              </a:solidFill>
              <a:sym typeface="Wingdings" pitchFamily="2" charset="2"/>
            </a:endParaRPr>
          </a:p>
          <a:p>
            <a:pPr marL="868362" lvl="2" indent="0">
              <a:buNone/>
              <a:defRPr/>
            </a:pPr>
            <a:endParaRPr lang="cs-CZ" sz="1600" b="1" i="1" cap="al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370976" y="5157192"/>
            <a:ext cx="2771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r">
              <a:buNone/>
              <a:defRPr/>
            </a:pP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Děkuji vám za pozornost </a:t>
            </a:r>
            <a:br>
              <a:rPr lang="cs-CZ" sz="16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a těším se na příště </a:t>
            </a:r>
            <a:br>
              <a:rPr lang="cs-CZ" sz="16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		Alice</a:t>
            </a:r>
            <a:r>
              <a:rPr lang="cs-CZ" sz="2400" i="1" dirty="0">
                <a:solidFill>
                  <a:srgbClr val="C00000"/>
                </a:solidFill>
              </a:rPr>
              <a:t>	  	       </a:t>
            </a:r>
            <a:r>
              <a:rPr lang="cs-CZ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prokopova@ped.muni.cz</a:t>
            </a:r>
            <a:r>
              <a:rPr lang="cs-CZ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804248" y="1700808"/>
            <a:ext cx="2267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cs-CZ" sz="1200" i="1" cap="all" dirty="0">
                <a:solidFill>
                  <a:schemeClr val="bg1"/>
                </a:solidFill>
              </a:rPr>
              <a:t>Názvy záměrně nezadávám, </a:t>
            </a:r>
            <a:br>
              <a:rPr lang="cs-CZ" sz="1200" i="1" cap="all" dirty="0">
                <a:solidFill>
                  <a:schemeClr val="bg1"/>
                </a:solidFill>
              </a:rPr>
            </a:br>
            <a:r>
              <a:rPr lang="cs-CZ" sz="1200" i="1" cap="all" dirty="0">
                <a:solidFill>
                  <a:schemeClr val="bg1"/>
                </a:solidFill>
              </a:rPr>
              <a:t>abyste </a:t>
            </a:r>
            <a:r>
              <a:rPr lang="cs-CZ" sz="1200" i="1" cap="all" dirty="0" err="1">
                <a:solidFill>
                  <a:schemeClr val="bg1"/>
                </a:solidFill>
              </a:rPr>
              <a:t>mělI</a:t>
            </a:r>
            <a:r>
              <a:rPr lang="cs-CZ" sz="1200" i="1" cap="all" dirty="0">
                <a:solidFill>
                  <a:schemeClr val="bg1"/>
                </a:solidFill>
              </a:rPr>
              <a:t> </a:t>
            </a:r>
            <a:br>
              <a:rPr lang="cs-CZ" sz="1200" i="1" cap="all" dirty="0">
                <a:solidFill>
                  <a:schemeClr val="bg1"/>
                </a:solidFill>
              </a:rPr>
            </a:br>
            <a:r>
              <a:rPr lang="cs-CZ" sz="1200" i="1" cap="all" dirty="0">
                <a:solidFill>
                  <a:schemeClr val="bg1"/>
                </a:solidFill>
              </a:rPr>
              <a:t>co největší </a:t>
            </a:r>
            <a:br>
              <a:rPr lang="cs-CZ" sz="1200" i="1" cap="all" dirty="0">
                <a:solidFill>
                  <a:schemeClr val="bg1"/>
                </a:solidFill>
              </a:rPr>
            </a:br>
            <a:r>
              <a:rPr lang="cs-CZ" sz="1200" i="1" cap="all" dirty="0">
                <a:solidFill>
                  <a:schemeClr val="bg1"/>
                </a:solidFill>
              </a:rPr>
              <a:t>volnost </a:t>
            </a:r>
            <a:br>
              <a:rPr lang="cs-CZ" sz="1200" i="1" cap="all" dirty="0">
                <a:solidFill>
                  <a:schemeClr val="bg1"/>
                </a:solidFill>
              </a:rPr>
            </a:br>
            <a:r>
              <a:rPr lang="cs-CZ" sz="1200" i="1" cap="all" dirty="0">
                <a:solidFill>
                  <a:schemeClr val="bg1"/>
                </a:solidFill>
              </a:rPr>
              <a:t>ve výběru  </a:t>
            </a:r>
            <a:br>
              <a:rPr lang="cs-CZ" sz="1200" i="1" cap="all" dirty="0">
                <a:solidFill>
                  <a:schemeClr val="bg1"/>
                </a:solidFill>
              </a:rPr>
            </a:br>
            <a:r>
              <a:rPr lang="cs-CZ" sz="1200" i="1" cap="all" dirty="0">
                <a:solidFill>
                  <a:schemeClr val="bg1"/>
                </a:solidFill>
              </a:rPr>
              <a:t>obsahu</a:t>
            </a:r>
          </a:p>
        </p:txBody>
      </p:sp>
    </p:spTree>
    <p:extLst>
      <p:ext uri="{BB962C8B-B14F-4D97-AF65-F5344CB8AC3E}">
        <p14:creationId xmlns:p14="http://schemas.microsoft.com/office/powerpoint/2010/main" val="391183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7016" y="751173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Ostrost nebo neostrost je jedním z prvků vyjádření fotografa</a:t>
            </a:r>
            <a:endParaRPr lang="cs-CZ" sz="14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1167339"/>
            <a:ext cx="79928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Naše oko se chová jako „rychlý zoom“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, neustále přeostřuje z místa na místo a pocit, že stále vidíme ostře, je pouze zdánlivý. To jen rychlost svalů oka je mnohem rychlejší. Lidský mozek je naprogramovaný tak, abychom si neustálého přeostřování nevšimli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(kognitivně je vjem zpracovaný – dojem permanentní ostrosti)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</a:rPr>
              <a:t>Když se ale např. soustředíme na prst 5 cm od oka a chtěli bychom přeostřit na "nekonečno" jako fotoaparát, tak si tohoto vjemu můžeme všimnout.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cs-CZ" sz="1400" dirty="0">
              <a:solidFill>
                <a:srgbClr val="7030A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400" dirty="0">
              <a:solidFill>
                <a:srgbClr val="7030A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1531" y="116632"/>
            <a:ext cx="739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Neostrost</a:t>
            </a:r>
            <a:r>
              <a:rPr lang="cs-CZ" sz="2800" dirty="0">
                <a:solidFill>
                  <a:srgbClr val="006600"/>
                </a:solidFill>
              </a:rPr>
              <a:t> jako tvůrčí prvek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65" y="3645025"/>
            <a:ext cx="4315938" cy="321297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87016" y="3501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Oko vidí ostře to, co zrovna ostře potřebuje vidět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, ostatní sice vnímá, ale nevidí ostře. Tudíž je přirozeně divák zvyklý na to, že to, co je ve snímku důležité, bude ostré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(i naopak – ostré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  <a:sym typeface="Symbol"/>
              </a:rPr>
              <a:t> důležité)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  <a:sym typeface="Symbol"/>
              </a:rPr>
              <a:t>Např.: neostrá tvář na ostrém pozadí oku nelahodí (pokud je hlavním motivem ona tvář)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  <a:sym typeface="Symbol"/>
              </a:rPr>
              <a:t>Např.: ostrá tvář (je-li hlavním motivem) působí lépe na rozostřeném pozadí (viz obr.)</a:t>
            </a:r>
            <a:endParaRPr lang="cs-CZ" sz="1400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21357" y="297778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rgbClr val="006600"/>
                </a:solidFill>
              </a:rPr>
              <a:t>Která z těchto dvou fotografií působí vizuálně lépe?</a:t>
            </a:r>
          </a:p>
        </p:txBody>
      </p:sp>
    </p:spTree>
    <p:extLst>
      <p:ext uri="{BB962C8B-B14F-4D97-AF65-F5344CB8AC3E}">
        <p14:creationId xmlns:p14="http://schemas.microsoft.com/office/powerpoint/2010/main" val="258731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34339" y="692696"/>
            <a:ext cx="83765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Ostrost/neostrost fotografie je jednoduše důsledkem toho, že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fotoaparát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se nechová jako lidské oko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 -  </a:t>
            </a:r>
            <a:r>
              <a:rPr lang="cs-CZ" sz="1600" b="1" dirty="0">
                <a:solidFill>
                  <a:srgbClr val="006600"/>
                </a:solidFill>
                <a:sym typeface="Wingdings" pitchFamily="2" charset="2"/>
              </a:rPr>
              <a:t>VIDÍ JINAK!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>
              <a:solidFill>
                <a:schemeClr val="accent6">
                  <a:lumMod val="75000"/>
                </a:schemeClr>
              </a:solidFill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Základ dobré fotky (ovšem ne vždy) – ostrý hlavní motiv, neostré pozadí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  <a:sym typeface="Wingdings" pitchFamily="2" charset="2"/>
              </a:rPr>
              <a:t>Fotka však může být i celá neostrá nebo celá ostrá …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cs-CZ" sz="1400" dirty="0">
              <a:solidFill>
                <a:srgbClr val="7030A0"/>
              </a:solidFill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Neostrost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(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nikoli omylem! – např. nezáměrné roztřesení foťáku při dlouhém čase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)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může být tvůrčím (výtvarným, emočním) prvkem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, pokud ovšem koresponduje s obsahem</a:t>
            </a:r>
          </a:p>
          <a:p>
            <a:pPr lvl="1"/>
            <a:r>
              <a:rPr lang="cs-CZ" sz="1400" dirty="0">
                <a:solidFill>
                  <a:srgbClr val="7030A0"/>
                </a:solidFill>
                <a:sym typeface="Wingdings" pitchFamily="2" charset="2"/>
              </a:rPr>
              <a:t>Např.: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  <a:sym typeface="Wingdings" pitchFamily="2" charset="2"/>
              </a:rPr>
              <a:t>Znázornění pohybu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  <a:sym typeface="Wingdings" pitchFamily="2" charset="2"/>
              </a:rPr>
              <a:t>Snová atmosféra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  <a:sym typeface="Wingdings" pitchFamily="2" charset="2"/>
              </a:rPr>
              <a:t>Prohloubení emočního účinku</a:t>
            </a:r>
            <a:endParaRPr lang="cs-CZ" sz="1400" dirty="0">
              <a:solidFill>
                <a:srgbClr val="006600"/>
              </a:solidFill>
              <a:sym typeface="Wingdings" pitchFamily="2" charset="2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  <a:sym typeface="Wingdings" pitchFamily="2" charset="2"/>
              </a:rPr>
              <a:t>Dosažení/zdůraznění výtvarného účinku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1400" dirty="0">
                <a:solidFill>
                  <a:srgbClr val="7030A0"/>
                </a:solidFill>
                <a:sym typeface="Wingdings" pitchFamily="2" charset="2"/>
              </a:rPr>
              <a:t>… atd.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71531" y="116632"/>
            <a:ext cx="739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Neostrost</a:t>
            </a:r>
            <a:r>
              <a:rPr lang="cs-CZ" sz="2800" dirty="0">
                <a:solidFill>
                  <a:srgbClr val="006600"/>
                </a:solidFill>
              </a:rPr>
              <a:t> jako tvůrčí prvek</a:t>
            </a:r>
          </a:p>
        </p:txBody>
      </p:sp>
      <p:pic>
        <p:nvPicPr>
          <p:cNvPr id="2050" name="Picture 2" descr="C:\Users\user\Desktop\neostrost\407689_det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26431"/>
            <a:ext cx="2846632" cy="18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neostrost\02-jan-fiala-2013-krasa-rychlosti-a-pohybu-koci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047"/>
            <a:ext cx="3635896" cy="25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neostrost\Bob Gajdoš panning 1_60s F5 ISO 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1"/>
            <a:ext cx="2846632" cy="20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neostrost\_DSC4239_Kamenicka-sprcha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63" y="4303871"/>
            <a:ext cx="2482121" cy="255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9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1531" y="116632"/>
            <a:ext cx="516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Neostrost</a:t>
            </a:r>
            <a:r>
              <a:rPr lang="cs-CZ" sz="2800" dirty="0">
                <a:solidFill>
                  <a:srgbClr val="006600"/>
                </a:solidFill>
              </a:rPr>
              <a:t> jako tvůrčí prvek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1531" y="764704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Neostrost v roli tvůrčího prvku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se ve fotografii používala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v minulosti a hojně se používá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i </a:t>
            </a:r>
            <a:r>
              <a:rPr lang="cs-CZ" b="1" dirty="0">
                <a:solidFill>
                  <a:srgbClr val="C00000"/>
                </a:solidFill>
              </a:rPr>
              <a:t>v současnosti</a:t>
            </a:r>
          </a:p>
        </p:txBody>
      </p:sp>
      <p:pic>
        <p:nvPicPr>
          <p:cNvPr id="1026" name="Picture 2" descr="C:\Users\user\Desktop\neostrost\robert vano Island Czech Elle 1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35" y="1270968"/>
            <a:ext cx="3312368" cy="26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neostrost\robert vano Marek Praha 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3210"/>
            <a:ext cx="3059832" cy="38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neostrost\robert vano _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7"/>
            <a:ext cx="2036991" cy="299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neostrost\robert vano Bohemia Adržpach 19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69" y="4122106"/>
            <a:ext cx="3980725" cy="273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06" y="0"/>
            <a:ext cx="2558594" cy="378904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307651" y="65995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>
                <a:solidFill>
                  <a:srgbClr val="7030A0"/>
                </a:solidFill>
              </a:rPr>
              <a:t>Fotografie na této stránce: </a:t>
            </a:r>
            <a:r>
              <a:rPr lang="cs-CZ" sz="1400" i="1" dirty="0">
                <a:solidFill>
                  <a:srgbClr val="7030A0"/>
                </a:solidFill>
                <a:hlinkClick r:id="rId7"/>
              </a:rPr>
              <a:t>Robert Vano</a:t>
            </a:r>
            <a:r>
              <a:rPr lang="cs-CZ" sz="1400" i="1" dirty="0">
                <a:solidFill>
                  <a:srgbClr val="7030A0"/>
                </a:solidFill>
              </a:rPr>
              <a:t> </a:t>
            </a:r>
            <a:r>
              <a:rPr lang="cs-CZ" sz="1200" i="1" dirty="0">
                <a:solidFill>
                  <a:srgbClr val="7030A0"/>
                </a:solidFill>
              </a:rPr>
              <a:t>(*1948)</a:t>
            </a:r>
          </a:p>
        </p:txBody>
      </p:sp>
    </p:spTree>
    <p:extLst>
      <p:ext uri="{BB962C8B-B14F-4D97-AF65-F5344CB8AC3E}">
        <p14:creationId xmlns:p14="http://schemas.microsoft.com/office/powerpoint/2010/main" val="845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4008"/>
            <a:ext cx="3635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Neostrost</a:t>
            </a:r>
            <a:r>
              <a:rPr lang="cs-CZ" sz="2800" dirty="0">
                <a:solidFill>
                  <a:srgbClr val="006600"/>
                </a:solidFill>
              </a:rPr>
              <a:t> </a:t>
            </a:r>
            <a:r>
              <a:rPr lang="cs-CZ" sz="2400" dirty="0">
                <a:solidFill>
                  <a:srgbClr val="006600"/>
                </a:solidFill>
              </a:rPr>
              <a:t>jako tvůrčí prvek</a:t>
            </a:r>
          </a:p>
        </p:txBody>
      </p:sp>
      <p:pic>
        <p:nvPicPr>
          <p:cNvPr id="3074" name="Picture 2" descr="C:\Users\user\Desktop\neostrost\hot\josef sudek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67" y="3464092"/>
            <a:ext cx="2745840" cy="338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neostrost\josef-sude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464092"/>
            <a:ext cx="2477305" cy="339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neostrost\ob_1ce989_josefsudek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16" y="0"/>
            <a:ext cx="511528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neostrost\sudek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9927"/>
            <a:ext cx="3851920" cy="384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167184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rgbClr val="7030A0"/>
                </a:solidFill>
              </a:rPr>
              <a:t>Fotografie na této stránce: </a:t>
            </a:r>
            <a:r>
              <a:rPr lang="cs-CZ" sz="1600" i="1" dirty="0">
                <a:solidFill>
                  <a:srgbClr val="7030A0"/>
                </a:solidFill>
                <a:hlinkClick r:id="rId6"/>
              </a:rPr>
              <a:t>Josef Sudek</a:t>
            </a:r>
            <a:r>
              <a:rPr lang="cs-CZ" sz="1600" i="1" dirty="0">
                <a:solidFill>
                  <a:srgbClr val="7030A0"/>
                </a:solidFill>
              </a:rPr>
              <a:t> </a:t>
            </a:r>
            <a:r>
              <a:rPr lang="cs-CZ" sz="1400" i="1" dirty="0">
                <a:solidFill>
                  <a:srgbClr val="7030A0"/>
                </a:solidFill>
              </a:rPr>
              <a:t>(1896 – 1976)</a:t>
            </a:r>
          </a:p>
        </p:txBody>
      </p:sp>
    </p:spTree>
    <p:extLst>
      <p:ext uri="{BB962C8B-B14F-4D97-AF65-F5344CB8AC3E}">
        <p14:creationId xmlns:p14="http://schemas.microsoft.com/office/powerpoint/2010/main" val="110228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531" y="116632"/>
            <a:ext cx="516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Neostrost</a:t>
            </a:r>
            <a:r>
              <a:rPr lang="cs-CZ" sz="2800" dirty="0">
                <a:solidFill>
                  <a:srgbClr val="006600"/>
                </a:solidFill>
              </a:rPr>
              <a:t> jako tvůrčí prvek</a:t>
            </a:r>
          </a:p>
        </p:txBody>
      </p:sp>
      <p:pic>
        <p:nvPicPr>
          <p:cNvPr id="4098" name="Picture 2" descr="C:\Users\user\Desktop\neostrost\jiru-vaclav-1910-1980-czech-re-krizovat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1" y="836712"/>
            <a:ext cx="4762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neostrost\vacla jiru Praha 1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88" y="3714780"/>
            <a:ext cx="4279153" cy="31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neostrost\vaclav jiru bufer 19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714780"/>
            <a:ext cx="4155649" cy="31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508104" y="1562458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rgbClr val="7030A0"/>
                </a:solidFill>
              </a:rPr>
              <a:t>Fotografie na této stránce: </a:t>
            </a:r>
            <a:r>
              <a:rPr lang="cs-CZ" sz="1600" i="1" dirty="0">
                <a:solidFill>
                  <a:srgbClr val="7030A0"/>
                </a:solidFill>
                <a:hlinkClick r:id="rId5"/>
              </a:rPr>
              <a:t>Václav Jírů </a:t>
            </a:r>
            <a:r>
              <a:rPr lang="cs-CZ" sz="1400" i="1" dirty="0">
                <a:solidFill>
                  <a:srgbClr val="7030A0"/>
                </a:solidFill>
              </a:rPr>
              <a:t>(1910 – 1980)</a:t>
            </a:r>
          </a:p>
        </p:txBody>
      </p:sp>
    </p:spTree>
    <p:extLst>
      <p:ext uri="{BB962C8B-B14F-4D97-AF65-F5344CB8AC3E}">
        <p14:creationId xmlns:p14="http://schemas.microsoft.com/office/powerpoint/2010/main" val="235612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532" y="116632"/>
            <a:ext cx="345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Neostrost</a:t>
            </a:r>
            <a:r>
              <a:rPr lang="cs-CZ" sz="2800" dirty="0">
                <a:solidFill>
                  <a:srgbClr val="006600"/>
                </a:solidFill>
              </a:rPr>
              <a:t> </a:t>
            </a:r>
            <a:br>
              <a:rPr lang="cs-CZ" sz="2800" dirty="0">
                <a:solidFill>
                  <a:srgbClr val="006600"/>
                </a:solidFill>
              </a:rPr>
            </a:br>
            <a:r>
              <a:rPr lang="cs-CZ" sz="2800" dirty="0">
                <a:solidFill>
                  <a:srgbClr val="006600"/>
                </a:solidFill>
              </a:rPr>
              <a:t>jako tvůrčí prvek</a:t>
            </a:r>
          </a:p>
        </p:txBody>
      </p:sp>
      <p:pic>
        <p:nvPicPr>
          <p:cNvPr id="5122" name="Picture 2" descr="C:\Users\user\Desktop\neostrost\antonin kratoch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718"/>
            <a:ext cx="6660232" cy="43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neostrost\-kratochvil-antonin-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2029"/>
            <a:ext cx="3718387" cy="24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22553" y="141277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rgbClr val="7030A0"/>
                </a:solidFill>
              </a:rPr>
              <a:t>Fotografie na této stránce: </a:t>
            </a:r>
            <a:r>
              <a:rPr lang="cs-CZ" sz="1600" i="1" dirty="0">
                <a:solidFill>
                  <a:srgbClr val="7030A0"/>
                </a:solidFill>
                <a:hlinkClick r:id="rId4"/>
              </a:rPr>
              <a:t>Antonín Kratochvíl</a:t>
            </a:r>
            <a:r>
              <a:rPr lang="cs-CZ" sz="1600" i="1" dirty="0">
                <a:solidFill>
                  <a:srgbClr val="7030A0"/>
                </a:solidFill>
              </a:rPr>
              <a:t> </a:t>
            </a:r>
            <a:r>
              <a:rPr lang="cs-CZ" sz="1400" i="1" dirty="0">
                <a:solidFill>
                  <a:srgbClr val="7030A0"/>
                </a:solidFill>
              </a:rPr>
              <a:t>(*1947)</a:t>
            </a:r>
          </a:p>
        </p:txBody>
      </p:sp>
    </p:spTree>
    <p:extLst>
      <p:ext uri="{BB962C8B-B14F-4D97-AF65-F5344CB8AC3E}">
        <p14:creationId xmlns:p14="http://schemas.microsoft.com/office/powerpoint/2010/main" val="102991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1532" y="116632"/>
            <a:ext cx="7612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Neostrost</a:t>
            </a:r>
            <a:r>
              <a:rPr lang="cs-CZ" sz="2800" dirty="0">
                <a:solidFill>
                  <a:srgbClr val="006600"/>
                </a:solidFill>
              </a:rPr>
              <a:t> jako tvůrčí prvek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721382"/>
            <a:ext cx="33746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  <a:hlinkClick r:id="rId2"/>
              </a:rPr>
              <a:t>Lillian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  <a:hlinkClick r:id="rId2"/>
              </a:rPr>
              <a:t>Bassman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(1917 – 2012)</a:t>
            </a:r>
          </a:p>
          <a:p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Americká fotografka</a:t>
            </a:r>
          </a:p>
        </p:txBody>
      </p:sp>
      <p:pic>
        <p:nvPicPr>
          <p:cNvPr id="6146" name="Picture 2" descr="C:\Users\user\Desktop\neostrost\Lillian_Bassman_114_a_14735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015"/>
            <a:ext cx="37147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neostrost\lillian-bassmanPG-slide-KAP3-jum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54258"/>
            <a:ext cx="2369641" cy="310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993814" y="241697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Sarah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  <a:hlinkClick r:id="rId5"/>
              </a:rPr>
              <a:t>Moon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(*1941)</a:t>
            </a:r>
          </a:p>
          <a:p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Francouzská fotografka</a:t>
            </a:r>
          </a:p>
        </p:txBody>
      </p:sp>
      <p:pic>
        <p:nvPicPr>
          <p:cNvPr id="6148" name="Picture 4" descr="C:\Users\user\Desktop\neostrost\sarah mo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70" y="791387"/>
            <a:ext cx="2391540" cy="30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neostrost\sarah moon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70" y="795695"/>
            <a:ext cx="2367950" cy="30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00496" y="3926871"/>
            <a:ext cx="3439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hlinkClick r:id="rId8"/>
              </a:rPr>
              <a:t>Richard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  <a:hlinkClick r:id="rId8"/>
              </a:rPr>
              <a:t>Avedon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hlinkClick r:id="rId8"/>
              </a:rPr>
              <a:t> </a:t>
            </a:r>
            <a:r>
              <a:rPr lang="cs-CZ" sz="1200" spc="-150" dirty="0">
                <a:solidFill>
                  <a:schemeClr val="accent6">
                    <a:lumMod val="75000"/>
                  </a:schemeClr>
                </a:solidFill>
              </a:rPr>
              <a:t>(1923 - 2004)</a:t>
            </a:r>
          </a:p>
          <a:p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Americký fotograf</a:t>
            </a:r>
          </a:p>
        </p:txBody>
      </p:sp>
      <p:pic>
        <p:nvPicPr>
          <p:cNvPr id="6150" name="Picture 6" descr="C:\Users\user\Desktop\neostrost\richard-avedon-paris-19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98" y="4481029"/>
            <a:ext cx="2528696" cy="204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neostrost\zoom-david-hamilt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52" y="4481028"/>
            <a:ext cx="3970768" cy="15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6012160" y="6021288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hlinkClick r:id="rId12"/>
              </a:rPr>
              <a:t>David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  <a:hlinkClick r:id="rId12"/>
              </a:rPr>
              <a:t>Hamilton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hlinkClick r:id="rId12"/>
              </a:rPr>
              <a:t>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(*1933)</a:t>
            </a:r>
          </a:p>
          <a:p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Anglický fotograf</a:t>
            </a:r>
          </a:p>
        </p:txBody>
      </p:sp>
    </p:spTree>
    <p:extLst>
      <p:ext uri="{BB962C8B-B14F-4D97-AF65-F5344CB8AC3E}">
        <p14:creationId xmlns:p14="http://schemas.microsoft.com/office/powerpoint/2010/main" val="425839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6600" y="40669"/>
            <a:ext cx="516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Neostrost</a:t>
            </a:r>
            <a:r>
              <a:rPr lang="cs-CZ" sz="2400" dirty="0">
                <a:solidFill>
                  <a:srgbClr val="006600"/>
                </a:solidFill>
              </a:rPr>
              <a:t> jako tvůrčí prvek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252536" y="502334"/>
            <a:ext cx="9217024" cy="3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i="1" dirty="0">
                <a:solidFill>
                  <a:srgbClr val="006600"/>
                </a:solidFill>
              </a:rPr>
              <a:t>Není neostrost jako neostrost </a:t>
            </a:r>
            <a:r>
              <a:rPr lang="cs-CZ" sz="1600" b="1" dirty="0">
                <a:solidFill>
                  <a:srgbClr val="006600"/>
                </a:solidFill>
                <a:sym typeface="Wingdings" pitchFamily="2" charset="2"/>
              </a:rPr>
              <a:t></a:t>
            </a:r>
            <a:endParaRPr lang="cs-CZ" sz="700" b="1" dirty="0">
              <a:solidFill>
                <a:srgbClr val="006600"/>
              </a:solidFill>
            </a:endParaRP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Pohybová neostrost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(s použitím delší expozice)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Motiv/objekt se pohybuje, fotoaparát ne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(např. je na stativu)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Pohybují se jak motiv tak aparát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cs-CZ" sz="1400" dirty="0" err="1">
                <a:solidFill>
                  <a:schemeClr val="accent6">
                    <a:lumMod val="75000"/>
                  </a:schemeClr>
                </a:solidFill>
              </a:rPr>
              <a:t>panning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 = švenkování, sledování objektu) </a:t>
            </a:r>
            <a:endParaRPr lang="cs-CZ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1200150" lvl="2" indent="-285750">
              <a:spcAft>
                <a:spcPts val="400"/>
              </a:spcAft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Pohybuje se fotoaparát, zatímco objekt/motiv je nehybný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(někteří autoři sem řadí i poněkud neobvyklý „kreativní“ postup - „</a:t>
            </a:r>
            <a:r>
              <a:rPr lang="cs-CZ" sz="1200" i="1" dirty="0">
                <a:solidFill>
                  <a:schemeClr val="accent6">
                    <a:lumMod val="75000"/>
                  </a:schemeClr>
                </a:solidFill>
              </a:rPr>
              <a:t>pohazování fotoaparátem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“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)</a:t>
            </a:r>
          </a:p>
          <a:p>
            <a:pPr lvl="2" algn="r">
              <a:tabLst>
                <a:tab pos="2335213" algn="l"/>
              </a:tabLst>
            </a:pPr>
            <a:r>
              <a:rPr lang="cs-CZ" sz="12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cs-CZ" sz="1400" b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  <a:hlinkClick r:id="rId2"/>
              </a:rPr>
              <a:t>„ICM“ - velmi inspirativní postup</a:t>
            </a:r>
            <a:endParaRPr lang="cs-CZ" sz="1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cs-CZ" sz="700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Optická neostrost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Rozostření způsobené různými filtry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(nebo „</a:t>
            </a:r>
            <a:r>
              <a:rPr lang="cs-CZ" sz="1400" dirty="0" err="1">
                <a:solidFill>
                  <a:schemeClr val="accent6">
                    <a:lumMod val="75000"/>
                  </a:schemeClr>
                </a:solidFill>
              </a:rPr>
              <a:t>pseudofiltry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“ 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 - různé fólie, plast, vazelína atp.)</a:t>
            </a:r>
            <a:endParaRPr lang="cs-CZ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(obr 1) Malá hloubka ostrosti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(tzn. nastavit malé clonové číslo, případně spolu s delším ohniskem)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(obr 2) </a:t>
            </a:r>
            <a:r>
              <a:rPr lang="cs-CZ" sz="1600" dirty="0" err="1">
                <a:solidFill>
                  <a:schemeClr val="accent6">
                    <a:lumMod val="75000"/>
                  </a:schemeClr>
                </a:solidFill>
              </a:rPr>
              <a:t>Zoomování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 během expozice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Speciální 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(tzv. kreativní)</a:t>
            </a:r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objektivy 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ukázka fotografie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, pořízená pomocí </a:t>
            </a:r>
            <a:r>
              <a:rPr lang="cs-CZ" sz="1200" b="1" dirty="0" err="1">
                <a:solidFill>
                  <a:schemeClr val="accent6">
                    <a:lumMod val="75000"/>
                  </a:schemeClr>
                </a:solidFill>
                <a:hlinkClick r:id="rId4"/>
              </a:rPr>
              <a:t>Lensbaby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 objektivu</a:t>
            </a:r>
            <a:endParaRPr lang="cs-CZ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(obr 3) Specialitka 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</a:t>
            </a:r>
            <a:r>
              <a:rPr lang="cs-CZ" sz="16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sz="1400" b="1" i="1" dirty="0" err="1">
                <a:solidFill>
                  <a:schemeClr val="accent6">
                    <a:lumMod val="75000"/>
                  </a:schemeClr>
                </a:solidFill>
                <a:hlinkClick r:id="rId5"/>
              </a:rPr>
              <a:t>Ortonův</a:t>
            </a:r>
            <a:r>
              <a:rPr lang="cs-CZ" sz="1400" b="1" i="1" dirty="0">
                <a:solidFill>
                  <a:schemeClr val="accent6">
                    <a:lumMod val="75000"/>
                  </a:schemeClr>
                </a:solidFill>
                <a:hlinkClick r:id="rId5"/>
              </a:rPr>
              <a:t> efekt</a:t>
            </a:r>
            <a:r>
              <a:rPr lang="cs-CZ" sz="1200" dirty="0">
                <a:solidFill>
                  <a:schemeClr val="accent6">
                    <a:lumMod val="75000"/>
                  </a:schemeClr>
                </a:solidFill>
              </a:rPr>
              <a:t> (při prolínání snímků), </a:t>
            </a:r>
            <a:r>
              <a:rPr lang="cs-CZ" sz="1200" b="1" dirty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ukázka prolnutí fotografií</a:t>
            </a:r>
            <a:endParaRPr lang="cs-CZ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user\Desktop\neostrost\tvurci-fotograficke-techniky--pohy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68" y="4404387"/>
            <a:ext cx="2160240" cy="248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neostrost\090715orton_08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376672"/>
            <a:ext cx="2504505" cy="25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neostrost\hloubka-ostrost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1" y="4372970"/>
            <a:ext cx="3776476" cy="25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7882" y="6518595"/>
            <a:ext cx="36004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724128" y="65118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532440" y="651859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59403216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844</Words>
  <Application>Microsoft Office PowerPoint</Application>
  <PresentationFormat>Předvádění na obrazovce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Blazed</vt:lpstr>
      <vt:lpstr>Calibri</vt:lpstr>
      <vt:lpstr>Symbol</vt:lpstr>
      <vt:lpstr>Verdana</vt:lpstr>
      <vt:lpstr>Wingdings</vt:lpstr>
      <vt:lpstr>Profil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… A  ZA  DOMÁCÍ  ÚKOL  MÁTE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/>
  <cp:lastModifiedBy/>
  <cp:revision>200</cp:revision>
  <dcterms:created xsi:type="dcterms:W3CDTF">2006-08-29T16:20:01Z</dcterms:created>
  <dcterms:modified xsi:type="dcterms:W3CDTF">2024-11-06T08:48:00Z</dcterms:modified>
</cp:coreProperties>
</file>